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188"/>
  </p:notesMasterIdLst>
  <p:sldIdLst>
    <p:sldId id="256" r:id="rId4"/>
    <p:sldId id="257" r:id="rId5"/>
    <p:sldId id="258" r:id="rId6"/>
    <p:sldId id="260" r:id="rId7"/>
    <p:sldId id="259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353" r:id="rId25"/>
    <p:sldId id="354" r:id="rId26"/>
    <p:sldId id="355" r:id="rId27"/>
    <p:sldId id="356" r:id="rId28"/>
    <p:sldId id="357" r:id="rId29"/>
    <p:sldId id="358" r:id="rId30"/>
    <p:sldId id="359" r:id="rId31"/>
    <p:sldId id="360" r:id="rId32"/>
    <p:sldId id="361" r:id="rId33"/>
    <p:sldId id="362" r:id="rId34"/>
    <p:sldId id="278" r:id="rId35"/>
    <p:sldId id="279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281" r:id="rId58"/>
    <p:sldId id="304" r:id="rId59"/>
    <p:sldId id="305" r:id="rId60"/>
    <p:sldId id="306" r:id="rId61"/>
    <p:sldId id="307" r:id="rId62"/>
    <p:sldId id="308" r:id="rId63"/>
    <p:sldId id="314" r:id="rId64"/>
    <p:sldId id="309" r:id="rId65"/>
    <p:sldId id="310" r:id="rId66"/>
    <p:sldId id="311" r:id="rId67"/>
    <p:sldId id="312" r:id="rId68"/>
    <p:sldId id="313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282" r:id="rId78"/>
    <p:sldId id="323" r:id="rId79"/>
    <p:sldId id="325" r:id="rId80"/>
    <p:sldId id="326" r:id="rId81"/>
    <p:sldId id="327" r:id="rId82"/>
    <p:sldId id="328" r:id="rId83"/>
    <p:sldId id="329" r:id="rId84"/>
    <p:sldId id="330" r:id="rId85"/>
    <p:sldId id="331" r:id="rId86"/>
    <p:sldId id="332" r:id="rId87"/>
    <p:sldId id="333" r:id="rId88"/>
    <p:sldId id="334" r:id="rId89"/>
    <p:sldId id="335" r:id="rId90"/>
    <p:sldId id="336" r:id="rId91"/>
    <p:sldId id="337" r:id="rId92"/>
    <p:sldId id="338" r:id="rId93"/>
    <p:sldId id="339" r:id="rId94"/>
    <p:sldId id="340" r:id="rId95"/>
    <p:sldId id="341" r:id="rId96"/>
    <p:sldId id="342" r:id="rId97"/>
    <p:sldId id="343" r:id="rId98"/>
    <p:sldId id="344" r:id="rId99"/>
    <p:sldId id="345" r:id="rId100"/>
    <p:sldId id="346" r:id="rId101"/>
    <p:sldId id="347" r:id="rId102"/>
    <p:sldId id="348" r:id="rId103"/>
    <p:sldId id="349" r:id="rId104"/>
    <p:sldId id="350" r:id="rId105"/>
    <p:sldId id="351" r:id="rId106"/>
    <p:sldId id="35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427" r:id="rId137"/>
    <p:sldId id="393" r:id="rId138"/>
    <p:sldId id="428" r:id="rId139"/>
    <p:sldId id="395" r:id="rId140"/>
    <p:sldId id="429" r:id="rId141"/>
    <p:sldId id="397" r:id="rId142"/>
    <p:sldId id="398" r:id="rId143"/>
    <p:sldId id="430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31" r:id="rId161"/>
    <p:sldId id="432" r:id="rId162"/>
    <p:sldId id="433" r:id="rId163"/>
    <p:sldId id="434" r:id="rId164"/>
    <p:sldId id="435" r:id="rId165"/>
    <p:sldId id="436" r:id="rId166"/>
    <p:sldId id="417" r:id="rId167"/>
    <p:sldId id="439" r:id="rId168"/>
    <p:sldId id="438" r:id="rId169"/>
    <p:sldId id="451" r:id="rId170"/>
    <p:sldId id="440" r:id="rId171"/>
    <p:sldId id="441" r:id="rId172"/>
    <p:sldId id="442" r:id="rId173"/>
    <p:sldId id="443" r:id="rId174"/>
    <p:sldId id="444" r:id="rId175"/>
    <p:sldId id="445" r:id="rId176"/>
    <p:sldId id="446" r:id="rId177"/>
    <p:sldId id="447" r:id="rId178"/>
    <p:sldId id="448" r:id="rId179"/>
    <p:sldId id="419" r:id="rId180"/>
    <p:sldId id="420" r:id="rId181"/>
    <p:sldId id="421" r:id="rId182"/>
    <p:sldId id="422" r:id="rId183"/>
    <p:sldId id="423" r:id="rId184"/>
    <p:sldId id="424" r:id="rId185"/>
    <p:sldId id="425" r:id="rId186"/>
    <p:sldId id="426" r:id="rId18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580" autoAdjust="0"/>
  </p:normalViewPr>
  <p:slideViewPr>
    <p:cSldViewPr>
      <p:cViewPr>
        <p:scale>
          <a:sx n="73" d="100"/>
          <a:sy n="73" d="100"/>
        </p:scale>
        <p:origin x="1742" y="2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66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59" Type="http://schemas.openxmlformats.org/officeDocument/2006/relationships/slide" Target="slides/slide156.xml"/><Relationship Id="rId170" Type="http://schemas.openxmlformats.org/officeDocument/2006/relationships/slide" Target="slides/slide167.xml"/><Relationship Id="rId191" Type="http://schemas.openxmlformats.org/officeDocument/2006/relationships/theme" Target="theme/theme1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53" Type="http://schemas.openxmlformats.org/officeDocument/2006/relationships/slide" Target="slides/slide50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149" Type="http://schemas.openxmlformats.org/officeDocument/2006/relationships/slide" Target="slides/slide146.xml"/><Relationship Id="rId5" Type="http://schemas.openxmlformats.org/officeDocument/2006/relationships/slide" Target="slides/slide2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181" Type="http://schemas.openxmlformats.org/officeDocument/2006/relationships/slide" Target="slides/slide178.xml"/><Relationship Id="rId22" Type="http://schemas.openxmlformats.org/officeDocument/2006/relationships/slide" Target="slides/slide19.xml"/><Relationship Id="rId43" Type="http://schemas.openxmlformats.org/officeDocument/2006/relationships/slide" Target="slides/slide40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139" Type="http://schemas.openxmlformats.org/officeDocument/2006/relationships/slide" Target="slides/slide136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71" Type="http://schemas.openxmlformats.org/officeDocument/2006/relationships/slide" Target="slides/slide168.xml"/><Relationship Id="rId192" Type="http://schemas.openxmlformats.org/officeDocument/2006/relationships/tableStyles" Target="tableStyles.xml"/><Relationship Id="rId12" Type="http://schemas.openxmlformats.org/officeDocument/2006/relationships/slide" Target="slides/slide9.xml"/><Relationship Id="rId33" Type="http://schemas.openxmlformats.org/officeDocument/2006/relationships/slide" Target="slides/slide30.xml"/><Relationship Id="rId108" Type="http://schemas.openxmlformats.org/officeDocument/2006/relationships/slide" Target="slides/slide105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5" Type="http://schemas.openxmlformats.org/officeDocument/2006/relationships/slide" Target="slides/slide72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61" Type="http://schemas.openxmlformats.org/officeDocument/2006/relationships/slide" Target="slides/slide158.xml"/><Relationship Id="rId182" Type="http://schemas.openxmlformats.org/officeDocument/2006/relationships/slide" Target="slides/slide179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5" Type="http://schemas.openxmlformats.org/officeDocument/2006/relationships/slide" Target="slides/slide62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51" Type="http://schemas.openxmlformats.org/officeDocument/2006/relationships/slide" Target="slides/slide148.xml"/><Relationship Id="rId172" Type="http://schemas.openxmlformats.org/officeDocument/2006/relationships/slide" Target="slides/slide169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141" Type="http://schemas.openxmlformats.org/officeDocument/2006/relationships/slide" Target="slides/slide138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18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162" Type="http://schemas.openxmlformats.org/officeDocument/2006/relationships/slide" Target="slides/slide159.xml"/><Relationship Id="rId183" Type="http://schemas.openxmlformats.org/officeDocument/2006/relationships/slide" Target="slides/slide18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slide" Target="slides/slide175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52" Type="http://schemas.openxmlformats.org/officeDocument/2006/relationships/slide" Target="slides/slide149.xml"/><Relationship Id="rId173" Type="http://schemas.openxmlformats.org/officeDocument/2006/relationships/slide" Target="slides/slide170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184" Type="http://schemas.openxmlformats.org/officeDocument/2006/relationships/slide" Target="slides/slide181.xml"/><Relationship Id="rId18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74" Type="http://schemas.openxmlformats.org/officeDocument/2006/relationships/slide" Target="slides/slide171.xml"/><Relationship Id="rId179" Type="http://schemas.openxmlformats.org/officeDocument/2006/relationships/slide" Target="slides/slide176.xml"/><Relationship Id="rId190" Type="http://schemas.openxmlformats.org/officeDocument/2006/relationships/viewProps" Target="viewProps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48" Type="http://schemas.openxmlformats.org/officeDocument/2006/relationships/slide" Target="slides/slide145.xml"/><Relationship Id="rId164" Type="http://schemas.openxmlformats.org/officeDocument/2006/relationships/slide" Target="slides/slide161.xml"/><Relationship Id="rId169" Type="http://schemas.openxmlformats.org/officeDocument/2006/relationships/slide" Target="slides/slide166.xml"/><Relationship Id="rId185" Type="http://schemas.openxmlformats.org/officeDocument/2006/relationships/slide" Target="slides/slide18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80" Type="http://schemas.openxmlformats.org/officeDocument/2006/relationships/slide" Target="slides/slide177.xml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75" Type="http://schemas.openxmlformats.org/officeDocument/2006/relationships/slide" Target="slides/slide172.xml"/><Relationship Id="rId16" Type="http://schemas.openxmlformats.org/officeDocument/2006/relationships/slide" Target="slides/slide13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90" Type="http://schemas.openxmlformats.org/officeDocument/2006/relationships/slide" Target="slides/slide87.xml"/><Relationship Id="rId165" Type="http://schemas.openxmlformats.org/officeDocument/2006/relationships/slide" Target="slides/slide162.xml"/><Relationship Id="rId186" Type="http://schemas.openxmlformats.org/officeDocument/2006/relationships/slide" Target="slides/slide183.xml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Relationship Id="rId80" Type="http://schemas.openxmlformats.org/officeDocument/2006/relationships/slide" Target="slides/slide77.xml"/><Relationship Id="rId155" Type="http://schemas.openxmlformats.org/officeDocument/2006/relationships/slide" Target="slides/slide152.xml"/><Relationship Id="rId176" Type="http://schemas.openxmlformats.org/officeDocument/2006/relationships/slide" Target="slides/slide173.xml"/><Relationship Id="rId17" Type="http://schemas.openxmlformats.org/officeDocument/2006/relationships/slide" Target="slides/slide14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24" Type="http://schemas.openxmlformats.org/officeDocument/2006/relationships/slide" Target="slides/slide121.xml"/><Relationship Id="rId70" Type="http://schemas.openxmlformats.org/officeDocument/2006/relationships/slide" Target="slides/slide67.xml"/><Relationship Id="rId91" Type="http://schemas.openxmlformats.org/officeDocument/2006/relationships/slide" Target="slides/slide88.xml"/><Relationship Id="rId145" Type="http://schemas.openxmlformats.org/officeDocument/2006/relationships/slide" Target="slides/slide142.xml"/><Relationship Id="rId166" Type="http://schemas.openxmlformats.org/officeDocument/2006/relationships/slide" Target="slides/slide163.xml"/><Relationship Id="rId187" Type="http://schemas.openxmlformats.org/officeDocument/2006/relationships/slide" Target="slides/slide184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60" Type="http://schemas.openxmlformats.org/officeDocument/2006/relationships/slide" Target="slides/slide57.xml"/><Relationship Id="rId81" Type="http://schemas.openxmlformats.org/officeDocument/2006/relationships/slide" Target="slides/slide78.xml"/><Relationship Id="rId135" Type="http://schemas.openxmlformats.org/officeDocument/2006/relationships/slide" Target="slides/slide132.xml"/><Relationship Id="rId156" Type="http://schemas.openxmlformats.org/officeDocument/2006/relationships/slide" Target="slides/slide153.xml"/><Relationship Id="rId177" Type="http://schemas.openxmlformats.org/officeDocument/2006/relationships/slide" Target="slides/slide17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50DC4-0A3A-472B-8C92-DACF2DF276DD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D183C-8AAB-4FA7-A516-4784FC3DD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04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678B-41C1-4EF7-B33A-6C8F95DF0BF2}" type="slidenum">
              <a:rPr lang="en-US" smtClean="0">
                <a:solidFill>
                  <a:prstClr val="black"/>
                </a:solidFill>
              </a:rPr>
              <a:pPr/>
              <a:t>131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078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8AFB6D-613A-41DC-B836-367F1490876F}" type="slidenum">
              <a:rPr lang="en-US" smtClean="0"/>
              <a:t>154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639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8AFB6D-613A-41DC-B836-367F1490876F}" type="slidenum">
              <a:rPr lang="en-US" smtClean="0"/>
              <a:t>155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2161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8AFB6D-613A-41DC-B836-367F1490876F}" type="slidenum">
              <a:rPr lang="en-US" smtClean="0"/>
              <a:t>177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87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678B-41C1-4EF7-B33A-6C8F95DF0BF2}" type="slidenum">
              <a:rPr lang="en-US" smtClean="0">
                <a:solidFill>
                  <a:prstClr val="black"/>
                </a:solidFill>
              </a:rPr>
              <a:pPr/>
              <a:t>133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078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8AFB6D-613A-41DC-B836-367F1490876F}" type="slidenum">
              <a:rPr lang="en-US" smtClean="0"/>
              <a:t>142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01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8AFB6D-613A-41DC-B836-367F1490876F}" type="slidenum">
              <a:rPr lang="en-US" smtClean="0"/>
              <a:t>144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619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8AFB6D-613A-41DC-B836-367F1490876F}" type="slidenum">
              <a:rPr lang="en-US" smtClean="0"/>
              <a:t>145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824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8AFB6D-613A-41DC-B836-367F1490876F}" type="slidenum">
              <a:rPr lang="en-US" smtClean="0"/>
              <a:t>148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948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8AFB6D-613A-41DC-B836-367F1490876F}" type="slidenum">
              <a:rPr lang="en-US" smtClean="0"/>
              <a:t>149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895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8AFB6D-613A-41DC-B836-367F1490876F}" type="slidenum">
              <a:rPr lang="en-US" smtClean="0"/>
              <a:t>150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512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8AFB6D-613A-41DC-B836-367F1490876F}" type="slidenum">
              <a:rPr lang="en-US" smtClean="0"/>
              <a:t>153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01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AF101-BE09-4B3B-BF8C-363B0A22F992}" type="datetimeFigureOut">
              <a:rPr lang="en-IN" smtClean="0"/>
              <a:t>22-12-2021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7549-9F4F-43F1-9637-21CB1F8C03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4444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AF101-BE09-4B3B-BF8C-363B0A22F992}" type="datetimeFigureOut">
              <a:rPr lang="en-IN" smtClean="0"/>
              <a:t>22-12-2021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7549-9F4F-43F1-9637-21CB1F8C03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3321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AF101-BE09-4B3B-BF8C-363B0A22F992}" type="datetimeFigureOut">
              <a:rPr lang="en-IN" smtClean="0"/>
              <a:t>22-12-2021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7549-9F4F-43F1-9637-21CB1F8C03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9575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455DC-5CEF-4776-8D01-BC91EFD4176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12/22/2021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FE6B-F3EA-425B-A53B-6EE94D379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047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455DC-5CEF-4776-8D01-BC91EFD4176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12/22/2021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FE6B-F3EA-425B-A53B-6EE94D379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9908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455DC-5CEF-4776-8D01-BC91EFD4176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12/22/2021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FE6B-F3EA-425B-A53B-6EE94D379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1278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455DC-5CEF-4776-8D01-BC91EFD4176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12/22/2021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FE6B-F3EA-425B-A53B-6EE94D379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6642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455DC-5CEF-4776-8D01-BC91EFD4176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12/22/2021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FE6B-F3EA-425B-A53B-6EE94D379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7027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455DC-5CEF-4776-8D01-BC91EFD4176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12/22/2021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FE6B-F3EA-425B-A53B-6EE94D379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6674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455DC-5CEF-4776-8D01-BC91EFD4176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12/22/2021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FE6B-F3EA-425B-A53B-6EE94D379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9650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455DC-5CEF-4776-8D01-BC91EFD4176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12/22/2021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FE6B-F3EA-425B-A53B-6EE94D379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799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AF101-BE09-4B3B-BF8C-363B0A22F992}" type="datetimeFigureOut">
              <a:rPr lang="en-IN" smtClean="0"/>
              <a:t>22-12-2021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7549-9F4F-43F1-9637-21CB1F8C03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32237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455DC-5CEF-4776-8D01-BC91EFD4176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12/22/2021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FE6B-F3EA-425B-A53B-6EE94D379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0503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455DC-5CEF-4776-8D01-BC91EFD4176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12/22/2021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FE6B-F3EA-425B-A53B-6EE94D379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7766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455DC-5CEF-4776-8D01-BC91EFD4176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12/22/2021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FE6B-F3EA-425B-A53B-6EE94D379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2909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455DC-5CEF-4776-8D01-BC91EFD4176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12/22/2021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FE6B-F3EA-425B-A53B-6EE94D379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139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455DC-5CEF-4776-8D01-BC91EFD4176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12/22/2021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FE6B-F3EA-425B-A53B-6EE94D379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4178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455DC-5CEF-4776-8D01-BC91EFD4176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12/22/2021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FE6B-F3EA-425B-A53B-6EE94D379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4266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455DC-5CEF-4776-8D01-BC91EFD4176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12/22/2021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FE6B-F3EA-425B-A53B-6EE94D379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367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455DC-5CEF-4776-8D01-BC91EFD4176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12/22/2021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FE6B-F3EA-425B-A53B-6EE94D379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6479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455DC-5CEF-4776-8D01-BC91EFD4176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12/22/2021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FE6B-F3EA-425B-A53B-6EE94D379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8126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455DC-5CEF-4776-8D01-BC91EFD4176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12/22/2021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FE6B-F3EA-425B-A53B-6EE94D379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26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AF101-BE09-4B3B-BF8C-363B0A22F992}" type="datetimeFigureOut">
              <a:rPr lang="en-IN" smtClean="0"/>
              <a:t>22-12-2021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7549-9F4F-43F1-9637-21CB1F8C03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08418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455DC-5CEF-4776-8D01-BC91EFD4176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12/22/2021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FE6B-F3EA-425B-A53B-6EE94D379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0667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455DC-5CEF-4776-8D01-BC91EFD4176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12/22/2021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FE6B-F3EA-425B-A53B-6EE94D379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7583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455DC-5CEF-4776-8D01-BC91EFD4176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12/22/2021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FE6B-F3EA-425B-A53B-6EE94D379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9875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455DC-5CEF-4776-8D01-BC91EFD4176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12/22/2021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FE6B-F3EA-425B-A53B-6EE94D379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670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AF101-BE09-4B3B-BF8C-363B0A22F992}" type="datetimeFigureOut">
              <a:rPr lang="en-IN" smtClean="0"/>
              <a:t>22-12-2021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7549-9F4F-43F1-9637-21CB1F8C03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498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AF101-BE09-4B3B-BF8C-363B0A22F992}" type="datetimeFigureOut">
              <a:rPr lang="en-IN" smtClean="0"/>
              <a:t>22-12-2021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7549-9F4F-43F1-9637-21CB1F8C03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7237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AF101-BE09-4B3B-BF8C-363B0A22F992}" type="datetimeFigureOut">
              <a:rPr lang="en-IN" smtClean="0"/>
              <a:t>22-12-2021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7549-9F4F-43F1-9637-21CB1F8C03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9078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AF101-BE09-4B3B-BF8C-363B0A22F992}" type="datetimeFigureOut">
              <a:rPr lang="en-IN" smtClean="0"/>
              <a:t>22-12-2021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7549-9F4F-43F1-9637-21CB1F8C03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9662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AF101-BE09-4B3B-BF8C-363B0A22F992}" type="datetimeFigureOut">
              <a:rPr lang="en-IN" smtClean="0"/>
              <a:t>22-12-2021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7549-9F4F-43F1-9637-21CB1F8C03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8879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AF101-BE09-4B3B-BF8C-363B0A22F992}" type="datetimeFigureOut">
              <a:rPr lang="en-IN" smtClean="0"/>
              <a:t>22-12-2021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7549-9F4F-43F1-9637-21CB1F8C03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5514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000" r="79000" b="8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AF101-BE09-4B3B-BF8C-363B0A22F992}" type="datetimeFigureOut">
              <a:rPr lang="en-IN" smtClean="0"/>
              <a:t>22-12-2021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27549-9F4F-43F1-9637-21CB1F8C03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3465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455DC-5CEF-4776-8D01-BC91EFD4176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12/22/2021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2FE6B-F3EA-425B-A53B-6EE94D379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752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" t="-2000" r="73000" b="8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455DC-5CEF-4776-8D01-BC91EFD4176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12/22/2021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2FE6B-F3EA-425B-A53B-6EE94D379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135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4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slideLayout" Target="../slideLayouts/slideLayout24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6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4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://masterraghu.com/subjects/Datastructures/ebooks/rema%20thareja.pdf" TargetMode="Externa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8.png"/><Relationship Id="rId4" Type="http://schemas.openxmlformats.org/officeDocument/2006/relationships/hyperlink" Target="http://masterraghu.com/subjects/Datastructures/ebooks/rema%20thareja.pdf" TargetMode="Externa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://masterraghu.com/subjects/Datastructures/ebooks/rema%20thareja.pdf" TargetMode="External"/><Relationship Id="rId4" Type="http://schemas.openxmlformats.org/officeDocument/2006/relationships/image" Target="../media/image70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://masterraghu.com/subjects/Datastructures/ebooks/rema%20thareja.pdf" TargetMode="External"/><Relationship Id="rId4" Type="http://schemas.openxmlformats.org/officeDocument/2006/relationships/image" Target="../media/image7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://masterraghu.com/subjects/Datastructures/ebooks/rema%20thareja.pdf" TargetMode="External"/><Relationship Id="rId4" Type="http://schemas.openxmlformats.org/officeDocument/2006/relationships/image" Target="../media/image7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://masterraghu.com/subjects/Datastructures/ebooks/rema%20thareja.pdf" TargetMode="Externa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://masterraghu.com/subjects/Datastructures/ebooks/rema%20thareja.pdf" TargetMode="Externa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4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4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4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4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4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4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4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4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4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4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4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4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4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://masterraghu.com/subjects/Datastructures/ebooks/rema%20thareja.pdf" TargetMode="Externa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4.xml"/><Relationship Id="rId4" Type="http://schemas.openxmlformats.org/officeDocument/2006/relationships/hyperlink" Target="http://masterraghu.com/subjects/Datastructures/ebooks/rema%20thareja.pdf" TargetMode="Externa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hyperlink" Target="http://masterraghu.com/subjects/Datastructures/ebooks/rema%20thareja.pdf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4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hyperlink" Target="http://masterraghu.com/subjects/Datastructures/ebooks/rema%20thareja.pdf" TargetMode="Externa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4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hyperlink" Target="http://masterraghu.com/subjects/Datastructures/ebooks/rema%20thareja.pdf" TargetMode="Externa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4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hyperlink" Target="http://masterraghu.com/subjects/Datastructures/ebooks/rema%20thareja.pdf" TargetMode="Externa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sz="5400" b="1" dirty="0"/>
              <a:t>TREES</a:t>
            </a:r>
            <a:br>
              <a:rPr lang="en-GB" sz="5400" b="1" dirty="0"/>
            </a:br>
            <a:endParaRPr lang="en-IN" sz="5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576" y="3886200"/>
            <a:ext cx="7920880" cy="2207096"/>
          </a:xfrm>
        </p:spPr>
        <p:txBody>
          <a:bodyPr>
            <a:normAutofit/>
          </a:bodyPr>
          <a:lstStyle/>
          <a:p>
            <a:r>
              <a:rPr lang="en-GB" b="1" dirty="0"/>
              <a:t>UNIT - 4</a:t>
            </a:r>
            <a:endParaRPr lang="en-IN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177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Tree Terminology -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Siblings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Nodes with same parents are siblings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676" y="2276872"/>
            <a:ext cx="4829175" cy="298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710676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Threaded Binary Trees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Consider the following tree:</a:t>
            </a:r>
          </a:p>
          <a:p>
            <a:r>
              <a:rPr lang="en-GB" dirty="0" err="1"/>
              <a:t>Inorder</a:t>
            </a:r>
            <a:r>
              <a:rPr lang="en-GB" dirty="0"/>
              <a:t> traversal : D B A E C</a:t>
            </a:r>
          </a:p>
          <a:p>
            <a:endParaRPr lang="en-IN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429000"/>
            <a:ext cx="3465736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827584" y="4293096"/>
            <a:ext cx="1372828" cy="1656184"/>
          </a:xfrm>
          <a:prstGeom prst="ellipse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3779912" y="5121188"/>
            <a:ext cx="53412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 Right Child for D – </a:t>
            </a:r>
            <a:r>
              <a:rPr lang="en-GB" dirty="0" err="1"/>
              <a:t>inorder</a:t>
            </a:r>
            <a:r>
              <a:rPr lang="en-GB" dirty="0"/>
              <a:t> traversal B comes after D</a:t>
            </a:r>
          </a:p>
          <a:p>
            <a:endParaRPr lang="en-GB" dirty="0"/>
          </a:p>
          <a:p>
            <a:r>
              <a:rPr lang="en-GB" dirty="0"/>
              <a:t>Create a thread from D to B </a:t>
            </a:r>
            <a:endParaRPr lang="en-IN" dirty="0"/>
          </a:p>
        </p:txBody>
      </p:sp>
      <p:sp>
        <p:nvSpPr>
          <p:cNvPr id="7" name="Bent-Up Arrow 6"/>
          <p:cNvSpPr/>
          <p:nvPr/>
        </p:nvSpPr>
        <p:spPr>
          <a:xfrm>
            <a:off x="1403648" y="4941168"/>
            <a:ext cx="504056" cy="54935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65739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Threaded Binary Trees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Consider the following tree:</a:t>
            </a:r>
          </a:p>
          <a:p>
            <a:r>
              <a:rPr lang="en-GB" dirty="0" err="1"/>
              <a:t>Inorder</a:t>
            </a:r>
            <a:r>
              <a:rPr lang="en-GB" dirty="0"/>
              <a:t> traversal : D B A E C</a:t>
            </a:r>
          </a:p>
          <a:p>
            <a:endParaRPr lang="en-IN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429000"/>
            <a:ext cx="3465736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1403648" y="3559660"/>
            <a:ext cx="1372828" cy="1656184"/>
          </a:xfrm>
          <a:prstGeom prst="ellipse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3779912" y="5121188"/>
            <a:ext cx="53412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 Right Child for B – </a:t>
            </a:r>
            <a:r>
              <a:rPr lang="en-GB" dirty="0" err="1"/>
              <a:t>inorder</a:t>
            </a:r>
            <a:r>
              <a:rPr lang="en-GB" dirty="0"/>
              <a:t> traversal A comes after B</a:t>
            </a:r>
          </a:p>
          <a:p>
            <a:endParaRPr lang="en-GB" dirty="0"/>
          </a:p>
          <a:p>
            <a:r>
              <a:rPr lang="en-GB" dirty="0"/>
              <a:t>Create a thread from B to A </a:t>
            </a:r>
            <a:endParaRPr lang="en-IN" dirty="0"/>
          </a:p>
        </p:txBody>
      </p:sp>
      <p:sp>
        <p:nvSpPr>
          <p:cNvPr id="7" name="Bent-Up Arrow 6"/>
          <p:cNvSpPr/>
          <p:nvPr/>
        </p:nvSpPr>
        <p:spPr>
          <a:xfrm>
            <a:off x="1948384" y="4221088"/>
            <a:ext cx="504056" cy="54935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Bent-Up Arrow 7"/>
          <p:cNvSpPr/>
          <p:nvPr/>
        </p:nvSpPr>
        <p:spPr>
          <a:xfrm>
            <a:off x="1403648" y="4941168"/>
            <a:ext cx="504056" cy="54935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626904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Threaded Binary Trees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Consider the following tree:</a:t>
            </a:r>
          </a:p>
          <a:p>
            <a:r>
              <a:rPr lang="en-GB" dirty="0" err="1"/>
              <a:t>Inorder</a:t>
            </a:r>
            <a:r>
              <a:rPr lang="en-GB" dirty="0"/>
              <a:t> traversal : D B A E C</a:t>
            </a:r>
          </a:p>
          <a:p>
            <a:endParaRPr lang="en-IN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429000"/>
            <a:ext cx="3465736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2452440" y="4495764"/>
            <a:ext cx="1372828" cy="1656184"/>
          </a:xfrm>
          <a:prstGeom prst="ellipse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3779912" y="5121188"/>
            <a:ext cx="53412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 Right Child for E – </a:t>
            </a:r>
            <a:r>
              <a:rPr lang="en-GB" dirty="0" err="1"/>
              <a:t>inorder</a:t>
            </a:r>
            <a:r>
              <a:rPr lang="en-GB" dirty="0"/>
              <a:t> traversal C comes after E</a:t>
            </a:r>
          </a:p>
          <a:p>
            <a:endParaRPr lang="en-GB" dirty="0"/>
          </a:p>
          <a:p>
            <a:r>
              <a:rPr lang="en-GB" dirty="0"/>
              <a:t>Create a thread from E to C </a:t>
            </a:r>
            <a:endParaRPr lang="en-IN" dirty="0"/>
          </a:p>
        </p:txBody>
      </p:sp>
      <p:sp>
        <p:nvSpPr>
          <p:cNvPr id="7" name="Bent-Up Arrow 6"/>
          <p:cNvSpPr/>
          <p:nvPr/>
        </p:nvSpPr>
        <p:spPr>
          <a:xfrm>
            <a:off x="1948384" y="4221088"/>
            <a:ext cx="504056" cy="54935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Bent-Up Arrow 7"/>
          <p:cNvSpPr/>
          <p:nvPr/>
        </p:nvSpPr>
        <p:spPr>
          <a:xfrm>
            <a:off x="1403648" y="4941168"/>
            <a:ext cx="504056" cy="54935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Bent-Up Arrow 8"/>
          <p:cNvSpPr/>
          <p:nvPr/>
        </p:nvSpPr>
        <p:spPr>
          <a:xfrm>
            <a:off x="2886826" y="4922840"/>
            <a:ext cx="504056" cy="54935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253472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Threaded Binary Trees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Consider the following tree:</a:t>
            </a:r>
          </a:p>
          <a:p>
            <a:r>
              <a:rPr lang="en-GB" dirty="0" err="1"/>
              <a:t>Inorder</a:t>
            </a:r>
            <a:r>
              <a:rPr lang="en-GB" dirty="0"/>
              <a:t> traversal : D B A E C</a:t>
            </a:r>
          </a:p>
          <a:p>
            <a:endParaRPr lang="en-IN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429000"/>
            <a:ext cx="3465736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779912" y="5121188"/>
            <a:ext cx="52724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 Right Child for C – </a:t>
            </a:r>
            <a:r>
              <a:rPr lang="en-GB" dirty="0" err="1"/>
              <a:t>inorder</a:t>
            </a:r>
            <a:r>
              <a:rPr lang="en-GB" dirty="0"/>
              <a:t> traversal C comes at end</a:t>
            </a:r>
          </a:p>
          <a:p>
            <a:endParaRPr lang="en-GB" dirty="0"/>
          </a:p>
          <a:p>
            <a:r>
              <a:rPr lang="en-GB" dirty="0"/>
              <a:t>Create a hanging tread (dangling thread)</a:t>
            </a:r>
            <a:endParaRPr lang="en-IN" dirty="0"/>
          </a:p>
        </p:txBody>
      </p:sp>
      <p:sp>
        <p:nvSpPr>
          <p:cNvPr id="7" name="Bent-Up Arrow 6"/>
          <p:cNvSpPr/>
          <p:nvPr/>
        </p:nvSpPr>
        <p:spPr>
          <a:xfrm>
            <a:off x="1948384" y="4221088"/>
            <a:ext cx="504056" cy="54935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Bent-Up Arrow 7"/>
          <p:cNvSpPr/>
          <p:nvPr/>
        </p:nvSpPr>
        <p:spPr>
          <a:xfrm>
            <a:off x="1403648" y="4941168"/>
            <a:ext cx="504056" cy="54935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Bent-Up Arrow 8"/>
          <p:cNvSpPr/>
          <p:nvPr/>
        </p:nvSpPr>
        <p:spPr>
          <a:xfrm>
            <a:off x="2886826" y="4922840"/>
            <a:ext cx="504056" cy="54935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ight Arrow 9"/>
          <p:cNvSpPr/>
          <p:nvPr/>
        </p:nvSpPr>
        <p:spPr>
          <a:xfrm>
            <a:off x="3275856" y="4725144"/>
            <a:ext cx="542398" cy="170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972502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Threaded Binary Trees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40" y="1504950"/>
            <a:ext cx="7152028" cy="4660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539188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t="-2000" r="73000" b="8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Session- 7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cs typeface="Times New Roman" pitchFamily="18" charset="0"/>
              </a:rPr>
              <a:t>BINARY SEARCH TREE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42150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t="-2000" r="73000" b="8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1720" y="125361"/>
            <a:ext cx="7239000" cy="762000"/>
          </a:xfrm>
        </p:spPr>
        <p:txBody>
          <a:bodyPr/>
          <a:lstStyle/>
          <a:p>
            <a:r>
              <a:rPr lang="en-US" b="1" dirty="0">
                <a:cs typeface="Times New Roman" pitchFamily="18" charset="0"/>
              </a:rPr>
              <a:t>BINARY SEARCH TREE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544" y="1036313"/>
            <a:ext cx="8001000" cy="5943600"/>
          </a:xfrm>
        </p:spPr>
        <p:txBody>
          <a:bodyPr>
            <a:noAutofit/>
          </a:bodyPr>
          <a:lstStyle/>
          <a:p>
            <a:pPr marL="457200" indent="-457200" algn="l">
              <a:buFont typeface="Arial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Binary Search Tree is a binary tree in which every </a:t>
            </a:r>
            <a:r>
              <a:rPr lang="en-US" sz="2400" b="1" dirty="0">
                <a:solidFill>
                  <a:schemeClr val="tx1"/>
                </a:solidFill>
              </a:rPr>
              <a:t>node</a:t>
            </a:r>
            <a:r>
              <a:rPr lang="en-US" sz="2400" dirty="0">
                <a:solidFill>
                  <a:schemeClr val="tx1"/>
                </a:solidFill>
              </a:rPr>
              <a:t> contains only smaller values in its left sub tree and only larger values in its right sub tree</a:t>
            </a:r>
            <a:r>
              <a:rPr lang="en-US" sz="2400" b="1" dirty="0">
                <a:solidFill>
                  <a:schemeClr val="tx1"/>
                </a:solidFill>
              </a:rPr>
              <a:t>.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  <a:cs typeface="Times New Roman" pitchFamily="18" charset="0"/>
              </a:rPr>
              <a:t>Also called as </a:t>
            </a:r>
            <a:r>
              <a:rPr lang="en-US" sz="2400" b="1" i="1" dirty="0">
                <a:solidFill>
                  <a:schemeClr val="tx1"/>
                </a:solidFill>
                <a:cs typeface="Times New Roman" pitchFamily="18" charset="0"/>
              </a:rPr>
              <a:t>ORDERED</a:t>
            </a:r>
            <a:r>
              <a:rPr lang="en-US" sz="2400" i="1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cs typeface="Times New Roman" pitchFamily="18" charset="0"/>
              </a:rPr>
              <a:t>binary tree</a:t>
            </a:r>
          </a:p>
          <a:p>
            <a:pPr algn="l"/>
            <a:r>
              <a:rPr lang="en-US" sz="2400" b="1" dirty="0">
                <a:solidFill>
                  <a:schemeClr val="tx1"/>
                </a:solidFill>
                <a:cs typeface="Times New Roman" pitchFamily="18" charset="0"/>
              </a:rPr>
              <a:t>BST– properties:</a:t>
            </a:r>
          </a:p>
          <a:p>
            <a:pPr marL="571500" indent="-571500" algn="l">
              <a:buFont typeface="Arial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cs typeface="Times New Roman" pitchFamily="18" charset="0"/>
              </a:rPr>
              <a:t>It should be Binary tree.</a:t>
            </a:r>
          </a:p>
          <a:p>
            <a:pPr marL="571500" indent="-571500" algn="l">
              <a:buFont typeface="Arial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cs typeface="Times New Roman" pitchFamily="18" charset="0"/>
              </a:rPr>
              <a:t>Left </a:t>
            </a:r>
            <a:r>
              <a:rPr lang="en-US" sz="2400" dirty="0" err="1">
                <a:solidFill>
                  <a:schemeClr val="tx1"/>
                </a:solidFill>
                <a:cs typeface="Times New Roman" pitchFamily="18" charset="0"/>
              </a:rPr>
              <a:t>subtree</a:t>
            </a:r>
            <a:r>
              <a:rPr lang="en-US" sz="2400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cs typeface="Times New Roman" pitchFamily="18" charset="0"/>
              </a:rPr>
              <a:t>&lt;</a:t>
            </a:r>
            <a:r>
              <a:rPr lang="en-US" sz="2400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cs typeface="Times New Roman" pitchFamily="18" charset="0"/>
              </a:rPr>
              <a:t>Root Node &lt; =</a:t>
            </a:r>
            <a:r>
              <a:rPr lang="en-US" sz="2400" dirty="0">
                <a:solidFill>
                  <a:schemeClr val="tx1"/>
                </a:solidFill>
                <a:cs typeface="Times New Roman" pitchFamily="18" charset="0"/>
              </a:rPr>
              <a:t> Right </a:t>
            </a:r>
            <a:r>
              <a:rPr lang="en-US" sz="2400" dirty="0" err="1">
                <a:solidFill>
                  <a:schemeClr val="tx1"/>
                </a:solidFill>
                <a:cs typeface="Times New Roman" pitchFamily="18" charset="0"/>
              </a:rPr>
              <a:t>subtree</a:t>
            </a:r>
            <a:r>
              <a:rPr lang="en-US" sz="2400" dirty="0">
                <a:solidFill>
                  <a:schemeClr val="tx1"/>
                </a:solidFill>
                <a:cs typeface="Times New Roman" pitchFamily="18" charset="0"/>
              </a:rPr>
              <a:t>                              			(or)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  <a:cs typeface="Times New Roman" pitchFamily="18" charset="0"/>
              </a:rPr>
              <a:t>        Left </a:t>
            </a:r>
            <a:r>
              <a:rPr lang="en-US" sz="2400" dirty="0" err="1">
                <a:solidFill>
                  <a:schemeClr val="tx1"/>
                </a:solidFill>
                <a:cs typeface="Times New Roman" pitchFamily="18" charset="0"/>
              </a:rPr>
              <a:t>subtree</a:t>
            </a:r>
            <a:r>
              <a:rPr lang="en-US" sz="2400" dirty="0">
                <a:solidFill>
                  <a:schemeClr val="tx1"/>
                </a:solidFill>
                <a:cs typeface="Times New Roman" pitchFamily="18" charset="0"/>
              </a:rPr>
              <a:t> &lt; =</a:t>
            </a:r>
            <a:r>
              <a:rPr lang="en-US" sz="2400" b="1" dirty="0">
                <a:solidFill>
                  <a:schemeClr val="tx1"/>
                </a:solidFill>
                <a:cs typeface="Times New Roman" pitchFamily="18" charset="0"/>
              </a:rPr>
              <a:t>Root Node &lt; </a:t>
            </a:r>
            <a:r>
              <a:rPr lang="en-US" sz="2400" dirty="0">
                <a:solidFill>
                  <a:schemeClr val="tx1"/>
                </a:solidFill>
                <a:cs typeface="Times New Roman" pitchFamily="18" charset="0"/>
              </a:rPr>
              <a:t>Right </a:t>
            </a:r>
            <a:r>
              <a:rPr lang="en-US" sz="2400" dirty="0" err="1">
                <a:solidFill>
                  <a:schemeClr val="tx1"/>
                </a:solidFill>
                <a:cs typeface="Times New Roman" pitchFamily="18" charset="0"/>
              </a:rPr>
              <a:t>subtree</a:t>
            </a:r>
            <a:r>
              <a:rPr lang="en-US" sz="2400" dirty="0">
                <a:solidFill>
                  <a:schemeClr val="tx1"/>
                </a:solidFill>
                <a:cs typeface="Times New Roman" pitchFamily="18" charset="0"/>
              </a:rPr>
              <a:t>    </a:t>
            </a:r>
          </a:p>
          <a:p>
            <a:pPr algn="l"/>
            <a:r>
              <a:rPr lang="en-US" sz="24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                </a:t>
            </a:r>
          </a:p>
          <a:p>
            <a:pPr algn="l"/>
            <a:r>
              <a:rPr lang="en-US" sz="2400" dirty="0">
                <a:solidFill>
                  <a:srgbClr val="FF0000"/>
                </a:solidFill>
                <a:latin typeface="Segoe Script" pitchFamily="34" charset="0"/>
                <a:cs typeface="Times New Roman" pitchFamily="18" charset="0"/>
              </a:rPr>
              <a:t>    </a:t>
            </a:r>
            <a:r>
              <a:rPr lang="en-US" sz="2400" dirty="0">
                <a:solidFill>
                  <a:schemeClr val="tx1"/>
                </a:solidFill>
                <a:cs typeface="Times New Roman" pitchFamily="18" charset="0"/>
              </a:rPr>
              <a:t>Example:</a:t>
            </a:r>
          </a:p>
          <a:p>
            <a:pPr algn="l"/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pPr marL="571500" indent="-571500" algn="l">
              <a:buFont typeface="Arial" pitchFamily="34" charset="0"/>
              <a:buChar char="•"/>
            </a:pPr>
            <a:endParaRPr lang="en-US" alt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alt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797152"/>
            <a:ext cx="371475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169741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t="-2000" r="73000" b="8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764704"/>
            <a:ext cx="8229600" cy="1143000"/>
          </a:xfrm>
        </p:spPr>
        <p:txBody>
          <a:bodyPr/>
          <a:lstStyle/>
          <a:p>
            <a:r>
              <a:rPr lang="en-US" b="1" dirty="0"/>
              <a:t>B</a:t>
            </a:r>
            <a:r>
              <a:rPr lang="en-US" dirty="0"/>
              <a:t>inary search trees or not ?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85999"/>
            <a:ext cx="7010399" cy="3334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290553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t="-2000" r="73000" b="8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908720"/>
            <a:ext cx="8229600" cy="4525963"/>
          </a:xfrm>
        </p:spPr>
        <p:txBody>
          <a:bodyPr/>
          <a:lstStyle/>
          <a:p>
            <a:r>
              <a:rPr lang="en-US" b="1" dirty="0">
                <a:latin typeface="+mj-lt"/>
                <a:cs typeface="Times New Roman" pitchFamily="18" charset="0"/>
              </a:rPr>
              <a:t>Operations: </a:t>
            </a:r>
            <a:r>
              <a:rPr lang="en-US" sz="2000" b="1" dirty="0">
                <a:latin typeface="+mj-lt"/>
                <a:cs typeface="Times New Roman" pitchFamily="18" charset="0"/>
              </a:rPr>
              <a:t>Searching, Insertion, Deletion of a Node    </a:t>
            </a:r>
          </a:p>
          <a:p>
            <a:r>
              <a:rPr lang="en-US" b="1" dirty="0" err="1">
                <a:latin typeface="+mj-lt"/>
                <a:cs typeface="Times New Roman" pitchFamily="18" charset="0"/>
              </a:rPr>
              <a:t>TimeComplexity</a:t>
            </a:r>
            <a:r>
              <a:rPr lang="en-US" b="1" dirty="0">
                <a:latin typeface="+mj-lt"/>
                <a:cs typeface="Times New Roman" pitchFamily="18" charset="0"/>
              </a:rPr>
              <a:t> :  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044572"/>
              </p:ext>
            </p:extLst>
          </p:nvPr>
        </p:nvGraphicFramePr>
        <p:xfrm>
          <a:off x="496019" y="2000408"/>
          <a:ext cx="8229600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  <a:latin typeface="Segoe Script" pitchFamily="34" charset="0"/>
                          <a:cs typeface="Times New Roman" pitchFamily="18" charset="0"/>
                        </a:rPr>
                        <a:t>BEST CASE</a:t>
                      </a:r>
                    </a:p>
                    <a:p>
                      <a:endParaRPr lang="en-US" b="1" dirty="0">
                        <a:solidFill>
                          <a:srgbClr val="FF0000"/>
                        </a:solidFill>
                        <a:latin typeface="Segoe Script" pitchFamily="34" charset="0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Segoe Script" pitchFamily="34" charset="0"/>
                        </a:rPr>
                        <a:t>WORST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  <a:latin typeface="Segoe Script" pitchFamily="34" charset="0"/>
                        </a:rPr>
                        <a:t> CASE</a:t>
                      </a:r>
                      <a:endParaRPr lang="en-US" b="1" dirty="0">
                        <a:solidFill>
                          <a:schemeClr val="tx1"/>
                        </a:solidFill>
                        <a:latin typeface="Segoe Script" pitchFamily="34" charset="0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229"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Ø"/>
                      </a:pPr>
                      <a:r>
                        <a:rPr lang="en-US" dirty="0"/>
                        <a:t>Search Operation   -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O(log n)</a:t>
                      </a:r>
                    </a:p>
                    <a:p>
                      <a:pPr>
                        <a:buFont typeface="Wingdings" pitchFamily="2" charset="2"/>
                        <a:buChar char="Ø"/>
                      </a:pPr>
                      <a:r>
                        <a:rPr lang="en-US" dirty="0"/>
                        <a:t>Insertion Operation-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O(log n)</a:t>
                      </a:r>
                    </a:p>
                    <a:p>
                      <a:pPr>
                        <a:buFont typeface="Wingdings" pitchFamily="2" charset="2"/>
                        <a:buChar char="Ø"/>
                      </a:pPr>
                      <a:r>
                        <a:rPr lang="en-US" dirty="0"/>
                        <a:t>Deletion Operation -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O(log n)</a:t>
                      </a:r>
                    </a:p>
                    <a:p>
                      <a:pPr>
                        <a:buFont typeface="Wingdings" pitchFamily="2" charset="2"/>
                        <a:buNone/>
                      </a:pPr>
                      <a:endParaRPr lang="en-US" b="1" dirty="0">
                        <a:solidFill>
                          <a:srgbClr val="BE12B6"/>
                        </a:solidFill>
                        <a:latin typeface="Segoe Script" pitchFamily="34" charset="0"/>
                      </a:endParaRPr>
                    </a:p>
                    <a:p>
                      <a:pPr>
                        <a:buFont typeface="Wingdings" pitchFamily="2" charset="2"/>
                        <a:buNone/>
                      </a:pPr>
                      <a:r>
                        <a:rPr lang="en-US" b="1" dirty="0">
                          <a:solidFill>
                            <a:srgbClr val="BE12B6"/>
                          </a:solidFill>
                          <a:latin typeface="Segoe Script" pitchFamily="34" charset="0"/>
                        </a:rPr>
                        <a:t>Example: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Ø"/>
                      </a:pPr>
                      <a:r>
                        <a:rPr lang="en-US" dirty="0"/>
                        <a:t>Search Operation    -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O(n)</a:t>
                      </a:r>
                    </a:p>
                    <a:p>
                      <a:pPr>
                        <a:buFont typeface="Wingdings" pitchFamily="2" charset="2"/>
                        <a:buChar char="Ø"/>
                      </a:pPr>
                      <a:r>
                        <a:rPr lang="en-US" dirty="0"/>
                        <a:t>Insertion Operation-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O(1)</a:t>
                      </a:r>
                    </a:p>
                    <a:p>
                      <a:pPr>
                        <a:buFont typeface="Wingdings" pitchFamily="2" charset="2"/>
                        <a:buChar char="Ø"/>
                      </a:pPr>
                      <a:r>
                        <a:rPr lang="en-US" dirty="0"/>
                        <a:t>Deletion Operation -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O(n)</a:t>
                      </a:r>
                      <a:endParaRPr lang="en-US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  <a:latin typeface="Segoe Script" pitchFamily="34" charset="0"/>
                        </a:rPr>
                        <a:t>(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  <a:latin typeface="Segoe Script" pitchFamily="34" charset="0"/>
                        </a:rPr>
                        <a:t>note: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Height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of the binary search tree becomes </a:t>
                      </a:r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dirty="0">
                        <a:solidFill>
                          <a:srgbClr val="FF0000"/>
                        </a:solidFill>
                        <a:latin typeface="Segoe Script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BE12B6"/>
                          </a:solidFill>
                          <a:latin typeface="Segoe Script" pitchFamily="34" charset="0"/>
                        </a:rPr>
                        <a:t>Example: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(</a:t>
                      </a:r>
                      <a:r>
                        <a:rPr lang="en-US" b="1" dirty="0"/>
                        <a:t>a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 Left skewed</a:t>
                      </a:r>
                      <a:r>
                        <a:rPr lang="en-US" b="1" dirty="0"/>
                        <a:t>, and (b) </a:t>
                      </a: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right skewed </a:t>
                      </a:r>
                      <a:r>
                        <a:rPr lang="en-US" dirty="0"/>
                        <a:t>binary search trees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229770"/>
            <a:ext cx="2686050" cy="240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280065"/>
            <a:ext cx="32004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588765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t="-2000" r="73000" b="8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6" y="656084"/>
            <a:ext cx="8229600" cy="1143000"/>
          </a:xfrm>
        </p:spPr>
        <p:txBody>
          <a:bodyPr/>
          <a:lstStyle/>
          <a:p>
            <a:r>
              <a:rPr lang="en-US" b="1" dirty="0"/>
              <a:t>Binary search tree Construction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binary search tree using the following data elements: 45, 39, 56, 12, 34, 78, 32, 10, 89, 54, 67, 81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140968"/>
            <a:ext cx="853440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8374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Tree Terminology -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Degree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Degree of node – number of children per node</a:t>
            </a:r>
          </a:p>
          <a:p>
            <a:r>
              <a:rPr lang="en-GB" dirty="0"/>
              <a:t>Degree of tree – highest degree of a node among all nodes in tree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645024"/>
            <a:ext cx="2962275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60032" y="3701931"/>
            <a:ext cx="30226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Degree A – 2</a:t>
            </a:r>
          </a:p>
          <a:p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Degree B – 3</a:t>
            </a:r>
          </a:p>
          <a:p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Degree C – 0</a:t>
            </a:r>
          </a:p>
          <a:p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Degree D – 0</a:t>
            </a:r>
          </a:p>
          <a:p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Degree E – 0</a:t>
            </a:r>
          </a:p>
          <a:p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Degree F – 0</a:t>
            </a:r>
          </a:p>
          <a:p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Degree of entire tree - 3</a:t>
            </a:r>
            <a:endParaRPr lang="en-IN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55104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t="-2000" r="73000" b="8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114300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Remaining: 89, 54, 67, 81</a:t>
            </a:r>
            <a:br>
              <a:rPr lang="en-US" dirty="0"/>
            </a:b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564904"/>
            <a:ext cx="76200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434290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t="-2000" r="73000" b="8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84" y="764704"/>
            <a:ext cx="8229600" cy="1143000"/>
          </a:xfrm>
        </p:spPr>
        <p:txBody>
          <a:bodyPr/>
          <a:lstStyle/>
          <a:p>
            <a:r>
              <a:rPr lang="en-US" b="1" dirty="0"/>
              <a:t>SEARCHING A NODE IN BST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err="1"/>
              <a:t>SearchElement</a:t>
            </a:r>
            <a:r>
              <a:rPr lang="en-US" b="1" dirty="0"/>
              <a:t> (TREE, VAL)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Step 1: </a:t>
            </a:r>
            <a:r>
              <a:rPr lang="en-US" dirty="0"/>
              <a:t>IF TREE DATA = VAL OR TREE = NULL</a:t>
            </a:r>
          </a:p>
          <a:p>
            <a:pPr marL="0" indent="0">
              <a:buNone/>
            </a:pPr>
            <a:r>
              <a:rPr lang="en-US" dirty="0"/>
              <a:t>	Return TREE</a:t>
            </a:r>
          </a:p>
          <a:p>
            <a:pPr marL="0" indent="0">
              <a:buNone/>
            </a:pPr>
            <a:r>
              <a:rPr lang="en-US" dirty="0"/>
              <a:t>ELSE</a:t>
            </a:r>
          </a:p>
          <a:p>
            <a:pPr marL="0" indent="0">
              <a:buNone/>
            </a:pPr>
            <a:r>
              <a:rPr lang="en-US" dirty="0"/>
              <a:t>	IF VAL &lt; TREE DATA</a:t>
            </a:r>
          </a:p>
          <a:p>
            <a:pPr marL="0" indent="0">
              <a:buNone/>
            </a:pPr>
            <a:r>
              <a:rPr lang="en-US" dirty="0"/>
              <a:t>	Return </a:t>
            </a:r>
            <a:r>
              <a:rPr lang="en-US" dirty="0" err="1"/>
              <a:t>searchElement</a:t>
            </a:r>
            <a:r>
              <a:rPr lang="en-US" dirty="0"/>
              <a:t>(TREE LEFT, VAL)</a:t>
            </a:r>
          </a:p>
          <a:p>
            <a:pPr marL="0" indent="0">
              <a:buNone/>
            </a:pPr>
            <a:r>
              <a:rPr lang="en-US" dirty="0"/>
              <a:t>ELSE</a:t>
            </a:r>
          </a:p>
          <a:p>
            <a:pPr marL="0" indent="0">
              <a:buNone/>
            </a:pPr>
            <a:r>
              <a:rPr lang="en-US" dirty="0"/>
              <a:t>	Return </a:t>
            </a:r>
            <a:r>
              <a:rPr lang="en-US" dirty="0" err="1"/>
              <a:t>searchElement</a:t>
            </a:r>
            <a:r>
              <a:rPr lang="en-US" dirty="0"/>
              <a:t>(TREE RIGHT, VAL)</a:t>
            </a:r>
          </a:p>
          <a:p>
            <a:pPr marL="0" indent="0">
              <a:buNone/>
            </a:pPr>
            <a:r>
              <a:rPr lang="en-US" dirty="0"/>
              <a:t>	[END OF IF]</a:t>
            </a:r>
          </a:p>
          <a:p>
            <a:pPr marL="0" indent="0">
              <a:buNone/>
            </a:pPr>
            <a:r>
              <a:rPr lang="en-US" dirty="0"/>
              <a:t>	[END OF IF]</a:t>
            </a:r>
          </a:p>
          <a:p>
            <a:pPr marL="0" indent="0">
              <a:buNone/>
            </a:pPr>
            <a:r>
              <a:rPr lang="en-US" b="1" dirty="0"/>
              <a:t>Step 2: </a:t>
            </a:r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73534380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t="-2000" r="73000" b="8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1114981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/>
              <a:t>EXAMPLE 1:</a:t>
            </a:r>
            <a:br>
              <a:rPr lang="en-US" sz="2400" dirty="0"/>
            </a:br>
            <a:r>
              <a:rPr lang="en-US" sz="2400" dirty="0"/>
              <a:t>Searching a node with value </a:t>
            </a:r>
            <a:r>
              <a:rPr lang="en-US" sz="2400" b="1" dirty="0"/>
              <a:t>12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in the given binary search tree</a:t>
            </a:r>
            <a:endParaRPr lang="en-US" sz="2400" b="1" dirty="0">
              <a:solidFill>
                <a:srgbClr val="BE12B6"/>
              </a:solidFill>
              <a:latin typeface="Segoe Script" pitchFamily="34" charset="0"/>
            </a:endParaRPr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653" y="2492896"/>
            <a:ext cx="6019800" cy="2553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143000" y="3284984"/>
            <a:ext cx="6858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r>
              <a:rPr lang="en-US" dirty="0">
                <a:solidFill>
                  <a:prstClr val="black"/>
                </a:solidFill>
              </a:rPr>
              <a:t>We start our search from the root node </a:t>
            </a:r>
            <a:r>
              <a:rPr lang="en-US" dirty="0">
                <a:solidFill>
                  <a:srgbClr val="FF0000"/>
                </a:solidFill>
              </a:rPr>
              <a:t>45</a:t>
            </a:r>
            <a:r>
              <a:rPr lang="en-US" dirty="0">
                <a:solidFill>
                  <a:prstClr val="black"/>
                </a:solidFill>
              </a:rPr>
              <a:t>.</a:t>
            </a:r>
          </a:p>
          <a:p>
            <a:r>
              <a:rPr lang="en-US" dirty="0">
                <a:solidFill>
                  <a:prstClr val="black"/>
                </a:solidFill>
              </a:rPr>
              <a:t>As </a:t>
            </a:r>
            <a:r>
              <a:rPr lang="en-US" dirty="0">
                <a:solidFill>
                  <a:srgbClr val="FF0000"/>
                </a:solidFill>
              </a:rPr>
              <a:t>12 &lt; 45</a:t>
            </a:r>
            <a:r>
              <a:rPr lang="en-US" dirty="0">
                <a:solidFill>
                  <a:prstClr val="black"/>
                </a:solidFill>
              </a:rPr>
              <a:t>, so we search in 45’s </a:t>
            </a:r>
            <a:r>
              <a:rPr lang="en-US" dirty="0">
                <a:solidFill>
                  <a:srgbClr val="FF0000"/>
                </a:solidFill>
              </a:rPr>
              <a:t>LEFT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subtree</a:t>
            </a:r>
            <a:r>
              <a:rPr lang="en-US" dirty="0">
                <a:solidFill>
                  <a:prstClr val="black"/>
                </a:solidFill>
              </a:rPr>
              <a:t>.</a:t>
            </a:r>
          </a:p>
          <a:p>
            <a:r>
              <a:rPr lang="en-US" dirty="0">
                <a:solidFill>
                  <a:prstClr val="black"/>
                </a:solidFill>
              </a:rPr>
              <a:t>As </a:t>
            </a:r>
            <a:r>
              <a:rPr lang="en-US" dirty="0">
                <a:solidFill>
                  <a:srgbClr val="FF0000"/>
                </a:solidFill>
              </a:rPr>
              <a:t>12 &lt; 39</a:t>
            </a:r>
            <a:r>
              <a:rPr lang="en-US" dirty="0">
                <a:solidFill>
                  <a:prstClr val="black"/>
                </a:solidFill>
              </a:rPr>
              <a:t>, so we search in 39’s </a:t>
            </a:r>
            <a:r>
              <a:rPr lang="en-US" dirty="0">
                <a:solidFill>
                  <a:srgbClr val="FF0000"/>
                </a:solidFill>
              </a:rPr>
              <a:t>LEFT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subtree</a:t>
            </a:r>
            <a:r>
              <a:rPr lang="en-US" dirty="0">
                <a:solidFill>
                  <a:prstClr val="black"/>
                </a:solidFill>
              </a:rPr>
              <a:t>.</a:t>
            </a:r>
          </a:p>
          <a:p>
            <a:r>
              <a:rPr lang="en-US" dirty="0">
                <a:solidFill>
                  <a:prstClr val="black"/>
                </a:solidFill>
              </a:rPr>
              <a:t>So, we conclude that </a:t>
            </a:r>
            <a:r>
              <a:rPr lang="en-US" dirty="0">
                <a:solidFill>
                  <a:srgbClr val="FF0000"/>
                </a:solidFill>
              </a:rPr>
              <a:t>12</a:t>
            </a:r>
            <a:r>
              <a:rPr lang="en-US" dirty="0">
                <a:solidFill>
                  <a:prstClr val="black"/>
                </a:solidFill>
              </a:rPr>
              <a:t> is </a:t>
            </a:r>
            <a:r>
              <a:rPr lang="en-US" dirty="0">
                <a:solidFill>
                  <a:srgbClr val="FF0000"/>
                </a:solidFill>
              </a:rPr>
              <a:t>present</a:t>
            </a:r>
            <a:r>
              <a:rPr lang="en-US" dirty="0">
                <a:solidFill>
                  <a:prstClr val="black"/>
                </a:solidFill>
              </a:rPr>
              <a:t> in the above BST.</a:t>
            </a:r>
          </a:p>
        </p:txBody>
      </p:sp>
    </p:spTree>
    <p:extLst>
      <p:ext uri="{BB962C8B-B14F-4D97-AF65-F5344CB8AC3E}">
        <p14:creationId xmlns:p14="http://schemas.microsoft.com/office/powerpoint/2010/main" val="400290069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t="-2000" r="73000" b="8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27209" y="1166080"/>
            <a:ext cx="6553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+mj-lt"/>
              </a:rPr>
              <a:t>EXAMPLE 2: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Searching a node with value </a:t>
            </a:r>
            <a:r>
              <a:rPr lang="en-US" b="1" dirty="0"/>
              <a:t>52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prstClr val="black"/>
                </a:solidFill>
              </a:rPr>
              <a:t>in the given binary search tree</a:t>
            </a:r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48245"/>
            <a:ext cx="7083618" cy="3163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722409" y="3164681"/>
            <a:ext cx="71628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r>
              <a:rPr lang="en-US" dirty="0">
                <a:solidFill>
                  <a:prstClr val="black"/>
                </a:solidFill>
              </a:rPr>
              <a:t>We start our search from the root node </a:t>
            </a:r>
            <a:r>
              <a:rPr lang="en-US" dirty="0">
                <a:solidFill>
                  <a:srgbClr val="FF0000"/>
                </a:solidFill>
              </a:rPr>
              <a:t>45</a:t>
            </a:r>
            <a:r>
              <a:rPr lang="en-US" dirty="0">
                <a:solidFill>
                  <a:prstClr val="black"/>
                </a:solidFill>
              </a:rPr>
              <a:t>.</a:t>
            </a:r>
          </a:p>
          <a:p>
            <a:r>
              <a:rPr lang="en-US" dirty="0">
                <a:solidFill>
                  <a:prstClr val="black"/>
                </a:solidFill>
              </a:rPr>
              <a:t>As </a:t>
            </a:r>
            <a:r>
              <a:rPr lang="en-US" dirty="0">
                <a:solidFill>
                  <a:srgbClr val="FF0000"/>
                </a:solidFill>
              </a:rPr>
              <a:t>52 &gt; 45</a:t>
            </a:r>
            <a:r>
              <a:rPr lang="en-US" dirty="0">
                <a:solidFill>
                  <a:prstClr val="black"/>
                </a:solidFill>
              </a:rPr>
              <a:t>, so we search in 45’s </a:t>
            </a:r>
            <a:r>
              <a:rPr lang="en-US" dirty="0">
                <a:solidFill>
                  <a:srgbClr val="FF0000"/>
                </a:solidFill>
              </a:rPr>
              <a:t>RIGHT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subtree</a:t>
            </a:r>
            <a:r>
              <a:rPr lang="en-US" dirty="0">
                <a:solidFill>
                  <a:prstClr val="black"/>
                </a:solidFill>
              </a:rPr>
              <a:t>.</a:t>
            </a:r>
          </a:p>
          <a:p>
            <a:r>
              <a:rPr lang="en-US" dirty="0">
                <a:solidFill>
                  <a:prstClr val="black"/>
                </a:solidFill>
              </a:rPr>
              <a:t>As </a:t>
            </a:r>
            <a:r>
              <a:rPr lang="en-US" dirty="0">
                <a:solidFill>
                  <a:srgbClr val="FF0000"/>
                </a:solidFill>
              </a:rPr>
              <a:t>52 &lt; 56</a:t>
            </a:r>
            <a:r>
              <a:rPr lang="en-US" dirty="0">
                <a:solidFill>
                  <a:prstClr val="black"/>
                </a:solidFill>
              </a:rPr>
              <a:t> so we search in 56’s </a:t>
            </a:r>
            <a:r>
              <a:rPr lang="en-US" dirty="0">
                <a:solidFill>
                  <a:srgbClr val="FF0000"/>
                </a:solidFill>
              </a:rPr>
              <a:t>LEFT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subtree</a:t>
            </a:r>
            <a:r>
              <a:rPr lang="en-US" dirty="0">
                <a:solidFill>
                  <a:prstClr val="black"/>
                </a:solidFill>
              </a:rPr>
              <a:t>.</a:t>
            </a:r>
          </a:p>
          <a:p>
            <a:r>
              <a:rPr lang="en-US" dirty="0">
                <a:solidFill>
                  <a:prstClr val="black"/>
                </a:solidFill>
              </a:rPr>
              <a:t>As </a:t>
            </a:r>
            <a:r>
              <a:rPr lang="en-US" dirty="0">
                <a:solidFill>
                  <a:srgbClr val="FF0000"/>
                </a:solidFill>
              </a:rPr>
              <a:t>52 &lt; 54</a:t>
            </a:r>
            <a:r>
              <a:rPr lang="en-US" dirty="0">
                <a:solidFill>
                  <a:prstClr val="black"/>
                </a:solidFill>
              </a:rPr>
              <a:t> so we search in 54’s </a:t>
            </a:r>
            <a:r>
              <a:rPr lang="en-US" dirty="0">
                <a:solidFill>
                  <a:srgbClr val="FF0000"/>
                </a:solidFill>
              </a:rPr>
              <a:t>LEFT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subtree</a:t>
            </a:r>
            <a:r>
              <a:rPr lang="en-US" dirty="0">
                <a:solidFill>
                  <a:prstClr val="black"/>
                </a:solidFill>
              </a:rPr>
              <a:t>.</a:t>
            </a:r>
          </a:p>
          <a:p>
            <a:r>
              <a:rPr lang="en-US" dirty="0">
                <a:solidFill>
                  <a:prstClr val="black"/>
                </a:solidFill>
              </a:rPr>
              <a:t>But </a:t>
            </a:r>
            <a:r>
              <a:rPr lang="en-US" b="1" dirty="0">
                <a:solidFill>
                  <a:srgbClr val="BE12B6"/>
                </a:solidFill>
              </a:rPr>
              <a:t>54 is leaf node</a:t>
            </a:r>
            <a:endParaRPr lang="en-US" dirty="0">
              <a:solidFill>
                <a:prstClr val="black"/>
              </a:solidFill>
            </a:endParaRPr>
          </a:p>
          <a:p>
            <a:r>
              <a:rPr lang="en-US" dirty="0">
                <a:solidFill>
                  <a:prstClr val="black"/>
                </a:solidFill>
              </a:rPr>
              <a:t>So, we conclude that </a:t>
            </a:r>
            <a:r>
              <a:rPr lang="en-US" dirty="0">
                <a:solidFill>
                  <a:srgbClr val="FF0000"/>
                </a:solidFill>
              </a:rPr>
              <a:t>52</a:t>
            </a:r>
            <a:r>
              <a:rPr lang="en-US" dirty="0">
                <a:solidFill>
                  <a:prstClr val="black"/>
                </a:solidFill>
              </a:rPr>
              <a:t> is </a:t>
            </a:r>
            <a:r>
              <a:rPr lang="en-US" dirty="0">
                <a:solidFill>
                  <a:srgbClr val="FF0000"/>
                </a:solidFill>
              </a:rPr>
              <a:t>not present</a:t>
            </a:r>
            <a:r>
              <a:rPr lang="en-US" dirty="0">
                <a:solidFill>
                  <a:prstClr val="black"/>
                </a:solidFill>
              </a:rPr>
              <a:t> in the above BST.</a:t>
            </a:r>
          </a:p>
        </p:txBody>
      </p:sp>
    </p:spTree>
    <p:extLst>
      <p:ext uri="{BB962C8B-B14F-4D97-AF65-F5344CB8AC3E}">
        <p14:creationId xmlns:p14="http://schemas.microsoft.com/office/powerpoint/2010/main" val="334922305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t="-2000" r="73000" b="8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104" y="692696"/>
            <a:ext cx="8229600" cy="1143000"/>
          </a:xfrm>
        </p:spPr>
        <p:txBody>
          <a:bodyPr/>
          <a:lstStyle/>
          <a:p>
            <a:r>
              <a:rPr lang="en-US" b="1" dirty="0"/>
              <a:t>INSERTING A NODE IN BST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104" y="2204864"/>
            <a:ext cx="8229600" cy="452596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Insert (TREE, VAL)</a:t>
            </a:r>
          </a:p>
          <a:p>
            <a:pPr marL="0" indent="0">
              <a:buNone/>
            </a:pPr>
            <a:r>
              <a:rPr lang="en-US" b="1" dirty="0"/>
              <a:t>Step 1:</a:t>
            </a:r>
            <a:r>
              <a:rPr lang="en-US" dirty="0"/>
              <a:t> IF TREE = NULL</a:t>
            </a:r>
          </a:p>
          <a:p>
            <a:pPr marL="0" indent="0">
              <a:buNone/>
            </a:pPr>
            <a:r>
              <a:rPr lang="en-US" dirty="0"/>
              <a:t>              Allocate memory for TREE</a:t>
            </a:r>
          </a:p>
          <a:p>
            <a:pPr marL="0" indent="0">
              <a:buNone/>
            </a:pPr>
            <a:r>
              <a:rPr lang="en-US" dirty="0"/>
              <a:t>              SET TREE DATA = VAL</a:t>
            </a:r>
          </a:p>
          <a:p>
            <a:pPr marL="0" indent="0">
              <a:buNone/>
            </a:pPr>
            <a:r>
              <a:rPr lang="en-US" dirty="0"/>
              <a:t>              SET TREE LEFT = TREE RIGHT = NULL</a:t>
            </a:r>
          </a:p>
          <a:p>
            <a:pPr marL="0" indent="0">
              <a:buNone/>
            </a:pPr>
            <a:r>
              <a:rPr lang="en-US" dirty="0"/>
              <a:t>ELSE</a:t>
            </a:r>
          </a:p>
          <a:p>
            <a:pPr marL="0" indent="0">
              <a:buNone/>
            </a:pPr>
            <a:r>
              <a:rPr lang="en-US" dirty="0"/>
              <a:t>             IF VAL &lt; TREE DATA</a:t>
            </a:r>
          </a:p>
          <a:p>
            <a:pPr marL="0" indent="0">
              <a:buNone/>
            </a:pPr>
            <a:r>
              <a:rPr lang="en-US" dirty="0"/>
              <a:t>             Insert(TREE LEFT, VAL)</a:t>
            </a:r>
          </a:p>
          <a:p>
            <a:pPr marL="0" indent="0">
              <a:buNone/>
            </a:pPr>
            <a:r>
              <a:rPr lang="en-US" dirty="0"/>
              <a:t>ELSE</a:t>
            </a:r>
          </a:p>
          <a:p>
            <a:pPr marL="0" indent="0">
              <a:buNone/>
            </a:pPr>
            <a:r>
              <a:rPr lang="en-US" dirty="0"/>
              <a:t>            Insert(TREE RIGHT, VAL)</a:t>
            </a:r>
          </a:p>
          <a:p>
            <a:pPr marL="0" indent="0">
              <a:buNone/>
            </a:pPr>
            <a:r>
              <a:rPr lang="en-US" dirty="0"/>
              <a:t>[END OF IF]</a:t>
            </a:r>
          </a:p>
          <a:p>
            <a:pPr marL="0" indent="0">
              <a:buNone/>
            </a:pPr>
            <a:r>
              <a:rPr lang="en-US" dirty="0"/>
              <a:t>[END OF IF]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Step 2:</a:t>
            </a:r>
            <a:r>
              <a:rPr lang="en-US" dirty="0"/>
              <a:t> END</a:t>
            </a:r>
          </a:p>
        </p:txBody>
      </p:sp>
    </p:spTree>
    <p:extLst>
      <p:ext uri="{BB962C8B-B14F-4D97-AF65-F5344CB8AC3E}">
        <p14:creationId xmlns:p14="http://schemas.microsoft.com/office/powerpoint/2010/main" val="212784827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t="-2000" r="73000" b="8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80728"/>
            <a:ext cx="8229600" cy="1143000"/>
          </a:xfrm>
        </p:spPr>
        <p:txBody>
          <a:bodyPr>
            <a:normAutofit/>
          </a:bodyPr>
          <a:lstStyle/>
          <a:p>
            <a:r>
              <a:rPr lang="en-US" sz="2400" b="1" dirty="0"/>
              <a:t>EXAMPLE :</a:t>
            </a:r>
            <a:r>
              <a:rPr lang="en-US" sz="2400" b="1" dirty="0">
                <a:solidFill>
                  <a:srgbClr val="BE12B6"/>
                </a:solidFill>
                <a:latin typeface="Segoe Script" pitchFamily="34" charset="0"/>
              </a:rPr>
              <a:t> </a:t>
            </a:r>
            <a:r>
              <a:rPr lang="en-US" sz="2400" dirty="0"/>
              <a:t>Inserting nodes with values 55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 in the given binary search tree</a:t>
            </a:r>
          </a:p>
        </p:txBody>
      </p:sp>
      <p:pic>
        <p:nvPicPr>
          <p:cNvPr id="92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77" y="2348696"/>
            <a:ext cx="8838955" cy="2801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7200" y="2996952"/>
            <a:ext cx="6477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r>
              <a:rPr lang="en-US" dirty="0">
                <a:solidFill>
                  <a:prstClr val="black"/>
                </a:solidFill>
              </a:rPr>
              <a:t>We start searching for value </a:t>
            </a:r>
            <a:r>
              <a:rPr lang="en-US" dirty="0">
                <a:solidFill>
                  <a:srgbClr val="FF0000"/>
                </a:solidFill>
              </a:rPr>
              <a:t>55</a:t>
            </a:r>
            <a:r>
              <a:rPr lang="en-US" dirty="0">
                <a:solidFill>
                  <a:prstClr val="black"/>
                </a:solidFill>
              </a:rPr>
              <a:t> from the root node </a:t>
            </a:r>
            <a:r>
              <a:rPr lang="en-US" dirty="0">
                <a:solidFill>
                  <a:srgbClr val="FF0000"/>
                </a:solidFill>
              </a:rPr>
              <a:t>45</a:t>
            </a:r>
            <a:r>
              <a:rPr lang="en-US" dirty="0">
                <a:solidFill>
                  <a:prstClr val="black"/>
                </a:solidFill>
              </a:rPr>
              <a:t>.</a:t>
            </a:r>
          </a:p>
          <a:p>
            <a:r>
              <a:rPr lang="en-US" dirty="0">
                <a:solidFill>
                  <a:prstClr val="black"/>
                </a:solidFill>
              </a:rPr>
              <a:t>As </a:t>
            </a:r>
            <a:r>
              <a:rPr lang="en-US" dirty="0">
                <a:solidFill>
                  <a:srgbClr val="FF0000"/>
                </a:solidFill>
              </a:rPr>
              <a:t>55 &gt; 45</a:t>
            </a:r>
            <a:r>
              <a:rPr lang="en-US" dirty="0">
                <a:solidFill>
                  <a:prstClr val="black"/>
                </a:solidFill>
              </a:rPr>
              <a:t>, so we search in 45’s </a:t>
            </a:r>
            <a:r>
              <a:rPr lang="en-US" dirty="0">
                <a:solidFill>
                  <a:srgbClr val="FF0000"/>
                </a:solidFill>
              </a:rPr>
              <a:t>RIGHT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subtree</a:t>
            </a:r>
            <a:r>
              <a:rPr lang="en-US" dirty="0">
                <a:solidFill>
                  <a:prstClr val="black"/>
                </a:solidFill>
              </a:rPr>
              <a:t>.</a:t>
            </a:r>
          </a:p>
          <a:p>
            <a:r>
              <a:rPr lang="en-US" dirty="0">
                <a:solidFill>
                  <a:prstClr val="black"/>
                </a:solidFill>
              </a:rPr>
              <a:t>As </a:t>
            </a:r>
            <a:r>
              <a:rPr lang="en-US" dirty="0">
                <a:solidFill>
                  <a:srgbClr val="FF0000"/>
                </a:solidFill>
              </a:rPr>
              <a:t>55 &lt; 56</a:t>
            </a:r>
            <a:r>
              <a:rPr lang="en-US" dirty="0">
                <a:solidFill>
                  <a:prstClr val="black"/>
                </a:solidFill>
              </a:rPr>
              <a:t> so we search in 56’s </a:t>
            </a:r>
            <a:r>
              <a:rPr lang="en-US" dirty="0">
                <a:solidFill>
                  <a:srgbClr val="FF0000"/>
                </a:solidFill>
              </a:rPr>
              <a:t>LEFT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subtree</a:t>
            </a:r>
            <a:r>
              <a:rPr lang="en-US" dirty="0">
                <a:solidFill>
                  <a:prstClr val="black"/>
                </a:solidFill>
              </a:rPr>
              <a:t>.</a:t>
            </a:r>
          </a:p>
          <a:p>
            <a:r>
              <a:rPr lang="en-US" dirty="0">
                <a:solidFill>
                  <a:prstClr val="black"/>
                </a:solidFill>
              </a:rPr>
              <a:t>As </a:t>
            </a:r>
            <a:r>
              <a:rPr lang="en-US" dirty="0">
                <a:solidFill>
                  <a:srgbClr val="FF0000"/>
                </a:solidFill>
              </a:rPr>
              <a:t>55 &gt; 54</a:t>
            </a:r>
            <a:r>
              <a:rPr lang="en-US" dirty="0">
                <a:solidFill>
                  <a:prstClr val="black"/>
                </a:solidFill>
              </a:rPr>
              <a:t> so </a:t>
            </a:r>
            <a:r>
              <a:rPr lang="en-US" dirty="0" err="1">
                <a:solidFill>
                  <a:prstClr val="black"/>
                </a:solidFill>
              </a:rPr>
              <a:t>so</a:t>
            </a:r>
            <a:r>
              <a:rPr lang="en-US" dirty="0">
                <a:solidFill>
                  <a:prstClr val="black"/>
                </a:solidFill>
              </a:rPr>
              <a:t> we </a:t>
            </a:r>
            <a:r>
              <a:rPr lang="en-US" b="1" dirty="0">
                <a:solidFill>
                  <a:srgbClr val="FF0000"/>
                </a:solidFill>
              </a:rPr>
              <a:t>add 55 to  54’s right </a:t>
            </a:r>
            <a:r>
              <a:rPr lang="en-US" dirty="0" err="1">
                <a:solidFill>
                  <a:prstClr val="black"/>
                </a:solidFill>
              </a:rPr>
              <a:t>subtree</a:t>
            </a:r>
            <a:r>
              <a:rPr lang="en-US" dirty="0">
                <a:solidFill>
                  <a:prstClr val="black"/>
                </a:solidFill>
              </a:rPr>
              <a:t>.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90500" y="2348696"/>
            <a:ext cx="8763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55090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t="-2000" r="73000" b="8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451" y="-276807"/>
            <a:ext cx="8229600" cy="12192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            </a:t>
            </a:r>
            <a:r>
              <a:rPr lang="en-US" b="1" dirty="0"/>
              <a:t>Deletion Operation in BST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163" y="764704"/>
            <a:ext cx="8763000" cy="6248400"/>
          </a:xfrm>
        </p:spPr>
        <p:txBody>
          <a:bodyPr>
            <a:normAutofit fontScale="25000" lnSpcReduction="20000"/>
          </a:bodyPr>
          <a:lstStyle/>
          <a:p>
            <a:pPr>
              <a:buFont typeface="Arial"/>
              <a:buChar char="•"/>
            </a:pPr>
            <a:r>
              <a:rPr lang="en-US" sz="6400" b="1" dirty="0">
                <a:solidFill>
                  <a:srgbClr val="008000"/>
                </a:solidFill>
                <a:latin typeface="Open Sans"/>
              </a:rPr>
              <a:t>Case 1:</a:t>
            </a:r>
            <a:r>
              <a:rPr lang="en-US" sz="6400" b="1" dirty="0">
                <a:solidFill>
                  <a:srgbClr val="333333"/>
                </a:solidFill>
                <a:latin typeface="Open Sans"/>
              </a:rPr>
              <a:t> Deleting a Leaf node (A node with no children)</a:t>
            </a:r>
          </a:p>
          <a:p>
            <a:pPr>
              <a:buFont typeface="Arial"/>
              <a:buChar char="•"/>
            </a:pPr>
            <a:r>
              <a:rPr lang="en-US" sz="6400" b="1" dirty="0">
                <a:solidFill>
                  <a:srgbClr val="008000"/>
                </a:solidFill>
                <a:latin typeface="Open Sans"/>
              </a:rPr>
              <a:t>Case 2:</a:t>
            </a:r>
            <a:r>
              <a:rPr lang="en-US" sz="6400" b="1" dirty="0">
                <a:solidFill>
                  <a:srgbClr val="333333"/>
                </a:solidFill>
                <a:latin typeface="Open Sans"/>
              </a:rPr>
              <a:t> Deleting a node with one child</a:t>
            </a:r>
          </a:p>
          <a:p>
            <a:pPr>
              <a:buFont typeface="Arial"/>
              <a:buChar char="•"/>
            </a:pPr>
            <a:r>
              <a:rPr lang="en-US" sz="6400" b="1" dirty="0">
                <a:solidFill>
                  <a:srgbClr val="008000"/>
                </a:solidFill>
                <a:latin typeface="Open Sans"/>
              </a:rPr>
              <a:t>Case 3:</a:t>
            </a:r>
            <a:r>
              <a:rPr lang="en-US" sz="6400" b="1" dirty="0">
                <a:solidFill>
                  <a:srgbClr val="333333"/>
                </a:solidFill>
                <a:latin typeface="Open Sans"/>
              </a:rPr>
              <a:t> Deleting a node with two children</a:t>
            </a:r>
          </a:p>
          <a:p>
            <a:pPr marL="0" indent="0">
              <a:buNone/>
            </a:pPr>
            <a:r>
              <a:rPr lang="en-US" sz="5600" b="1" dirty="0">
                <a:solidFill>
                  <a:srgbClr val="BE12B6"/>
                </a:solidFill>
              </a:rPr>
              <a:t>Delete (TREE, VAL)</a:t>
            </a:r>
          </a:p>
          <a:p>
            <a:pPr marL="0" indent="0">
              <a:buNone/>
            </a:pPr>
            <a:r>
              <a:rPr lang="en-US" sz="5600" b="1" dirty="0">
                <a:solidFill>
                  <a:srgbClr val="00B050"/>
                </a:solidFill>
              </a:rPr>
              <a:t>Step 1: </a:t>
            </a:r>
            <a:r>
              <a:rPr lang="en-US" sz="5600" dirty="0">
                <a:solidFill>
                  <a:srgbClr val="FF0000"/>
                </a:solidFill>
              </a:rPr>
              <a:t>IF TREE = NULL</a:t>
            </a:r>
          </a:p>
          <a:p>
            <a:pPr marL="0" indent="0">
              <a:buNone/>
            </a:pPr>
            <a:r>
              <a:rPr lang="en-US" sz="5600" dirty="0"/>
              <a:t>	Write "VAL not found in the tree"</a:t>
            </a:r>
          </a:p>
          <a:p>
            <a:pPr marL="0" indent="0">
              <a:buNone/>
            </a:pPr>
            <a:r>
              <a:rPr lang="en-US" sz="5600" dirty="0"/>
              <a:t>ELSE IF </a:t>
            </a:r>
            <a:r>
              <a:rPr lang="en-US" sz="5600" dirty="0">
                <a:solidFill>
                  <a:srgbClr val="FF0000"/>
                </a:solidFill>
              </a:rPr>
              <a:t>VAL &lt; TREE DATA</a:t>
            </a:r>
          </a:p>
          <a:p>
            <a:pPr marL="0" indent="0">
              <a:buNone/>
            </a:pPr>
            <a:r>
              <a:rPr lang="en-US" sz="5600" dirty="0"/>
              <a:t>	Delete(TREE-&gt;LEFT, VAL)</a:t>
            </a:r>
          </a:p>
          <a:p>
            <a:pPr marL="0" indent="0">
              <a:buNone/>
            </a:pPr>
            <a:r>
              <a:rPr lang="en-US" sz="5600" dirty="0"/>
              <a:t>ELSE IF</a:t>
            </a:r>
            <a:r>
              <a:rPr lang="en-US" sz="5600" dirty="0">
                <a:solidFill>
                  <a:srgbClr val="FF0000"/>
                </a:solidFill>
              </a:rPr>
              <a:t> VAL &gt; TREE DATA</a:t>
            </a:r>
          </a:p>
          <a:p>
            <a:pPr marL="0" indent="0">
              <a:buNone/>
            </a:pPr>
            <a:r>
              <a:rPr lang="en-US" sz="5600" dirty="0"/>
              <a:t>	Delete(TREE RIGHT, VAL)</a:t>
            </a:r>
          </a:p>
          <a:p>
            <a:pPr marL="0" indent="0">
              <a:buNone/>
            </a:pPr>
            <a:r>
              <a:rPr lang="en-US" sz="5600" dirty="0"/>
              <a:t>ELSE IF </a:t>
            </a:r>
            <a:r>
              <a:rPr lang="en-US" sz="5600" dirty="0">
                <a:solidFill>
                  <a:srgbClr val="FF0000"/>
                </a:solidFill>
              </a:rPr>
              <a:t>TREE LEFT AND TREE RIGHT</a:t>
            </a:r>
          </a:p>
          <a:p>
            <a:pPr marL="0" indent="0">
              <a:buNone/>
            </a:pPr>
            <a:r>
              <a:rPr lang="en-US" sz="5600" dirty="0"/>
              <a:t>	SET TEMP = findLargestNode(TREE LEFT)    </a:t>
            </a:r>
            <a:r>
              <a:rPr lang="en-US" sz="5600" b="1" dirty="0">
                <a:solidFill>
                  <a:srgbClr val="BE12B6"/>
                </a:solidFill>
              </a:rPr>
              <a:t>( INORDER  PREDECESSOR)</a:t>
            </a:r>
          </a:p>
          <a:p>
            <a:pPr marL="0" indent="0">
              <a:buNone/>
            </a:pPr>
            <a:r>
              <a:rPr lang="en-US" sz="5600" b="1" dirty="0">
                <a:solidFill>
                  <a:srgbClr val="BE12B6"/>
                </a:solidFill>
              </a:rPr>
              <a:t>                                                                         (OR)</a:t>
            </a:r>
          </a:p>
          <a:p>
            <a:pPr marL="0" indent="0">
              <a:buNone/>
            </a:pPr>
            <a:r>
              <a:rPr lang="en-US" sz="5600" dirty="0"/>
              <a:t>	SET TEMP = findSmallestNode(TREE RIGHT)    </a:t>
            </a:r>
            <a:r>
              <a:rPr lang="en-US" sz="5600" b="1" dirty="0">
                <a:solidFill>
                  <a:srgbClr val="BE12B6"/>
                </a:solidFill>
              </a:rPr>
              <a:t>( INORDER SUCESSOR)</a:t>
            </a:r>
          </a:p>
          <a:p>
            <a:pPr marL="0" indent="0">
              <a:buNone/>
            </a:pPr>
            <a:r>
              <a:rPr lang="en-US" sz="5600" dirty="0"/>
              <a:t>	SET TREE DATA = TEMP DATA</a:t>
            </a:r>
          </a:p>
          <a:p>
            <a:pPr marL="0" indent="0">
              <a:buNone/>
            </a:pPr>
            <a:r>
              <a:rPr lang="en-US" sz="5600" dirty="0"/>
              <a:t>	Delete(TREE LEFT, TEMP DATA) </a:t>
            </a:r>
            <a:r>
              <a:rPr lang="en-US" sz="5600" b="1" dirty="0">
                <a:solidFill>
                  <a:srgbClr val="BE12B6"/>
                </a:solidFill>
              </a:rPr>
              <a:t>(OR) </a:t>
            </a:r>
            <a:r>
              <a:rPr lang="en-US" sz="5600" dirty="0"/>
              <a:t>Delete(TREE RIGHT, TEMP DATA)</a:t>
            </a:r>
            <a:endParaRPr lang="en-US" sz="5600" b="1" dirty="0">
              <a:solidFill>
                <a:srgbClr val="BE12B6"/>
              </a:solidFill>
            </a:endParaRPr>
          </a:p>
          <a:p>
            <a:pPr marL="0" indent="0">
              <a:buNone/>
            </a:pPr>
            <a:r>
              <a:rPr lang="en-US" sz="5600" dirty="0"/>
              <a:t>ELSE</a:t>
            </a:r>
          </a:p>
          <a:p>
            <a:pPr marL="0" indent="0">
              <a:buNone/>
            </a:pPr>
            <a:r>
              <a:rPr lang="en-US" sz="5600" dirty="0"/>
              <a:t>	SET TEMP = TREE</a:t>
            </a:r>
          </a:p>
          <a:p>
            <a:pPr marL="0" indent="0">
              <a:buNone/>
            </a:pPr>
            <a:r>
              <a:rPr lang="en-US" sz="5600" dirty="0"/>
              <a:t>IF TREE LEFT = NULL AND TREE RIGHT = NULL</a:t>
            </a:r>
          </a:p>
          <a:p>
            <a:pPr marL="0" indent="0">
              <a:buNone/>
            </a:pPr>
            <a:r>
              <a:rPr lang="en-US" sz="5600" dirty="0"/>
              <a:t>	SET TREE = NULL</a:t>
            </a:r>
          </a:p>
          <a:p>
            <a:pPr marL="0" indent="0">
              <a:buNone/>
            </a:pPr>
            <a:r>
              <a:rPr lang="en-US" sz="5600" dirty="0"/>
              <a:t>	</a:t>
            </a:r>
          </a:p>
          <a:p>
            <a:pPr marL="0" indent="0">
              <a:buNone/>
            </a:pPr>
            <a:r>
              <a:rPr lang="en-US" sz="5600" dirty="0"/>
              <a:t>ELSE IF TREE LEFT != NULL</a:t>
            </a:r>
          </a:p>
          <a:p>
            <a:pPr marL="0" indent="0">
              <a:buNone/>
            </a:pPr>
            <a:r>
              <a:rPr lang="en-US" sz="5600" dirty="0"/>
              <a:t>	SET TREE = TREE LEFT</a:t>
            </a:r>
          </a:p>
          <a:p>
            <a:pPr marL="0" indent="0">
              <a:buNone/>
            </a:pPr>
            <a:r>
              <a:rPr lang="en-US" sz="5600" dirty="0"/>
              <a:t>ELSE</a:t>
            </a:r>
          </a:p>
          <a:p>
            <a:pPr marL="0" indent="0">
              <a:buNone/>
            </a:pPr>
            <a:r>
              <a:rPr lang="en-US" sz="5600" dirty="0"/>
              <a:t>	SET TREE = TREE RIGHT</a:t>
            </a:r>
          </a:p>
          <a:p>
            <a:pPr marL="0" indent="0">
              <a:buNone/>
            </a:pPr>
            <a:r>
              <a:rPr lang="en-US" sz="5600" dirty="0"/>
              <a:t>[END OF IF]</a:t>
            </a:r>
          </a:p>
          <a:p>
            <a:pPr marL="0" indent="0">
              <a:buNone/>
            </a:pPr>
            <a:r>
              <a:rPr lang="en-US" sz="5600" dirty="0"/>
              <a:t>FREE TEMP</a:t>
            </a:r>
          </a:p>
          <a:p>
            <a:pPr marL="0" indent="0">
              <a:buNone/>
            </a:pPr>
            <a:r>
              <a:rPr lang="en-US" sz="5600" dirty="0"/>
              <a:t>[END OF IF]</a:t>
            </a:r>
          </a:p>
          <a:p>
            <a:pPr marL="0" indent="0">
              <a:buNone/>
            </a:pPr>
            <a:r>
              <a:rPr lang="en-US" sz="5600" b="1" dirty="0">
                <a:solidFill>
                  <a:srgbClr val="00B050"/>
                </a:solidFill>
              </a:rPr>
              <a:t>Step 2</a:t>
            </a:r>
            <a:r>
              <a:rPr lang="en-US" sz="5600" dirty="0"/>
              <a:t>: END</a:t>
            </a:r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1219200"/>
            <a:ext cx="9144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79853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t="-2000" r="73000" b="8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80728"/>
            <a:ext cx="8229600" cy="436910"/>
          </a:xfrm>
        </p:spPr>
        <p:txBody>
          <a:bodyPr>
            <a:noAutofit/>
          </a:bodyPr>
          <a:lstStyle/>
          <a:p>
            <a:br>
              <a:rPr lang="en-US" sz="3600" b="1" dirty="0">
                <a:solidFill>
                  <a:srgbClr val="008000"/>
                </a:solidFill>
                <a:latin typeface="Open Sans"/>
              </a:rPr>
            </a:br>
            <a:br>
              <a:rPr lang="en-US" sz="3600" b="1" dirty="0">
                <a:solidFill>
                  <a:srgbClr val="008000"/>
                </a:solidFill>
                <a:latin typeface="Open Sans"/>
              </a:rPr>
            </a:br>
            <a:br>
              <a:rPr lang="en-US" sz="3600" b="1" dirty="0">
                <a:solidFill>
                  <a:srgbClr val="008000"/>
                </a:solidFill>
                <a:latin typeface="Open Sans"/>
              </a:rPr>
            </a:br>
            <a:br>
              <a:rPr lang="en-US" sz="3600" b="1" dirty="0">
                <a:solidFill>
                  <a:srgbClr val="008000"/>
                </a:solidFill>
                <a:latin typeface="Open Sans"/>
              </a:rPr>
            </a:br>
            <a:r>
              <a:rPr lang="en-US" sz="3600" b="1" dirty="0"/>
              <a:t>Case 1: Deleting a Leaf node (A node with no children)</a:t>
            </a:r>
            <a:br>
              <a:rPr lang="en-US" sz="2400" b="1" dirty="0"/>
            </a:br>
            <a:br>
              <a:rPr lang="en-US" sz="2400" b="1" dirty="0">
                <a:solidFill>
                  <a:srgbClr val="333333"/>
                </a:solidFill>
                <a:latin typeface="Open Sans"/>
              </a:rPr>
            </a:br>
            <a:r>
              <a:rPr lang="en-US" sz="2400" b="1" dirty="0">
                <a:latin typeface="+mn-lt"/>
              </a:rPr>
              <a:t>EXAMPLE :</a:t>
            </a:r>
            <a:r>
              <a:rPr lang="en-US" sz="2400" b="1" dirty="0">
                <a:solidFill>
                  <a:srgbClr val="BE12B6"/>
                </a:solidFill>
                <a:latin typeface="Segoe Script" pitchFamily="34" charset="0"/>
              </a:rPr>
              <a:t> </a:t>
            </a:r>
            <a:r>
              <a:rPr lang="en-US" sz="2400" dirty="0"/>
              <a:t>Deleting node 78 from the given binary search tree</a:t>
            </a:r>
            <a:br>
              <a:rPr lang="en-US" sz="2400" b="1" dirty="0">
                <a:solidFill>
                  <a:srgbClr val="333333"/>
                </a:solidFill>
                <a:latin typeface="Open Sans"/>
              </a:rPr>
            </a:br>
            <a:endParaRPr lang="en-US" sz="2400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645024"/>
            <a:ext cx="6705599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863772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t="-2000" r="73000" b="8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1196752"/>
            <a:ext cx="8229600" cy="868362"/>
          </a:xfrm>
        </p:spPr>
        <p:txBody>
          <a:bodyPr>
            <a:noAutofit/>
          </a:bodyPr>
          <a:lstStyle/>
          <a:p>
            <a:br>
              <a:rPr lang="en-US" sz="2400" b="1" dirty="0">
                <a:solidFill>
                  <a:srgbClr val="008000"/>
                </a:solidFill>
                <a:latin typeface="Open Sans"/>
              </a:rPr>
            </a:br>
            <a:br>
              <a:rPr lang="en-US" sz="2400" b="1" dirty="0">
                <a:solidFill>
                  <a:srgbClr val="008000"/>
                </a:solidFill>
                <a:latin typeface="Open Sans"/>
              </a:rPr>
            </a:br>
            <a:br>
              <a:rPr lang="en-US" sz="2400" b="1" dirty="0">
                <a:solidFill>
                  <a:srgbClr val="008000"/>
                </a:solidFill>
                <a:latin typeface="Open Sans"/>
              </a:rPr>
            </a:br>
            <a:r>
              <a:rPr lang="en-US" sz="4000" b="1" dirty="0"/>
              <a:t>Case 2: Deleting a node with one child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400" b="1" dirty="0">
                <a:latin typeface="+mn-lt"/>
              </a:rPr>
              <a:t>EXAMPLE :</a:t>
            </a:r>
            <a:r>
              <a:rPr lang="en-US" sz="2400" b="1" dirty="0">
                <a:solidFill>
                  <a:srgbClr val="BE12B6"/>
                </a:solidFill>
                <a:latin typeface="Segoe Script" pitchFamily="34" charset="0"/>
              </a:rPr>
              <a:t> </a:t>
            </a:r>
            <a:r>
              <a:rPr lang="en-US" sz="2400" dirty="0"/>
              <a:t>Deleting node 54 from the given binary search tree</a:t>
            </a:r>
            <a:br>
              <a:rPr lang="en-US" sz="2400" b="1" dirty="0">
                <a:solidFill>
                  <a:srgbClr val="333333"/>
                </a:solidFill>
                <a:latin typeface="Open Sans"/>
              </a:rPr>
            </a:br>
            <a:endParaRPr lang="en-US" sz="24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3555570"/>
            <a:ext cx="891540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348102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t="-2000" r="73000" b="8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480" y="1196752"/>
            <a:ext cx="8229600" cy="868362"/>
          </a:xfrm>
        </p:spPr>
        <p:txBody>
          <a:bodyPr>
            <a:noAutofit/>
          </a:bodyPr>
          <a:lstStyle/>
          <a:p>
            <a:br>
              <a:rPr lang="en-US" sz="2400" b="1" dirty="0">
                <a:solidFill>
                  <a:srgbClr val="008000"/>
                </a:solidFill>
                <a:latin typeface="Open Sans"/>
              </a:rPr>
            </a:br>
            <a:br>
              <a:rPr lang="en-US" sz="2400" b="1" dirty="0">
                <a:solidFill>
                  <a:srgbClr val="008000"/>
                </a:solidFill>
                <a:latin typeface="Open Sans"/>
              </a:rPr>
            </a:br>
            <a:br>
              <a:rPr lang="en-US" sz="2400" b="1" dirty="0">
                <a:solidFill>
                  <a:srgbClr val="008000"/>
                </a:solidFill>
                <a:latin typeface="Open Sans"/>
              </a:rPr>
            </a:br>
            <a:r>
              <a:rPr lang="en-US" sz="4000" b="1" dirty="0"/>
              <a:t>Case 3: Deleting a node with two children</a:t>
            </a:r>
            <a:br>
              <a:rPr lang="en-US" sz="2400" b="1" dirty="0">
                <a:solidFill>
                  <a:srgbClr val="333333"/>
                </a:solidFill>
                <a:latin typeface="Open Sans"/>
              </a:rPr>
            </a:br>
            <a:r>
              <a:rPr lang="en-US" sz="2400" b="1" dirty="0"/>
              <a:t>EXAMPLE 1 : </a:t>
            </a:r>
            <a:r>
              <a:rPr lang="en-US" sz="2400" dirty="0"/>
              <a:t>Deleting node 56 from the given binary search tree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80" y="4653136"/>
            <a:ext cx="7500938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56125" y="3356992"/>
            <a:ext cx="7162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prstClr val="black"/>
                </a:solidFill>
              </a:rPr>
              <a:t>Visit to the </a:t>
            </a:r>
            <a:r>
              <a:rPr lang="en-US" dirty="0">
                <a:solidFill>
                  <a:srgbClr val="FF0000"/>
                </a:solidFill>
              </a:rPr>
              <a:t>left sub tree </a:t>
            </a:r>
            <a:r>
              <a:rPr lang="en-US" dirty="0">
                <a:solidFill>
                  <a:prstClr val="black"/>
                </a:solidFill>
              </a:rPr>
              <a:t>of the deleting node.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prstClr val="black"/>
                </a:solidFill>
              </a:rPr>
              <a:t>Grab the greatest value element called as </a:t>
            </a:r>
            <a:r>
              <a:rPr lang="en-US" dirty="0">
                <a:solidFill>
                  <a:srgbClr val="FF0000"/>
                </a:solidFill>
              </a:rPr>
              <a:t>in-order predecessor.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prstClr val="black"/>
                </a:solidFill>
              </a:rPr>
              <a:t>Replace </a:t>
            </a:r>
            <a:r>
              <a:rPr lang="en-US" dirty="0">
                <a:solidFill>
                  <a:srgbClr val="FF0000"/>
                </a:solidFill>
              </a:rPr>
              <a:t>the deleting element </a:t>
            </a:r>
            <a:r>
              <a:rPr lang="en-US" dirty="0">
                <a:solidFill>
                  <a:prstClr val="black"/>
                </a:solidFill>
              </a:rPr>
              <a:t>with its </a:t>
            </a:r>
            <a:r>
              <a:rPr lang="en-US" dirty="0">
                <a:solidFill>
                  <a:srgbClr val="FF0000"/>
                </a:solidFill>
              </a:rPr>
              <a:t>in-order predecessor.</a:t>
            </a:r>
          </a:p>
        </p:txBody>
      </p:sp>
    </p:spTree>
    <p:extLst>
      <p:ext uri="{BB962C8B-B14F-4D97-AF65-F5344CB8AC3E}">
        <p14:creationId xmlns:p14="http://schemas.microsoft.com/office/powerpoint/2010/main" val="1315340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Tree Terminology –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Internal Node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Node with minimum one child – internal node</a:t>
            </a:r>
          </a:p>
          <a:p>
            <a:r>
              <a:rPr lang="en-GB" dirty="0"/>
              <a:t>Also known as </a:t>
            </a:r>
            <a:r>
              <a:rPr lang="en-GB" b="1" dirty="0"/>
              <a:t>non – terminal nodes</a:t>
            </a:r>
          </a:p>
          <a:p>
            <a:endParaRPr lang="en-GB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588" y="2852936"/>
            <a:ext cx="4314825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176818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t="-2000" r="73000" b="8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1268760"/>
            <a:ext cx="8229600" cy="1143000"/>
          </a:xfrm>
        </p:spPr>
        <p:txBody>
          <a:bodyPr>
            <a:normAutofit fontScale="90000"/>
          </a:bodyPr>
          <a:lstStyle/>
          <a:p>
            <a:br>
              <a:rPr lang="en-US" dirty="0">
                <a:solidFill>
                  <a:srgbClr val="BE12B6"/>
                </a:solidFill>
                <a:latin typeface="Segoe Script" pitchFamily="34" charset="0"/>
              </a:rPr>
            </a:br>
            <a:br>
              <a:rPr lang="en-US" dirty="0">
                <a:solidFill>
                  <a:srgbClr val="BE12B6"/>
                </a:solidFill>
                <a:latin typeface="Segoe Script" pitchFamily="34" charset="0"/>
              </a:rPr>
            </a:br>
            <a:r>
              <a:rPr lang="en-US" dirty="0"/>
              <a:t>EXAMPLE 2 : Deleting node 15 from the given binary search tree</a:t>
            </a:r>
            <a:br>
              <a:rPr lang="en-US" dirty="0"/>
            </a:b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44" y="4005064"/>
            <a:ext cx="7529512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15616" y="2852936"/>
            <a:ext cx="6324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prstClr val="black"/>
                </a:solidFill>
              </a:rPr>
              <a:t>Visit to the </a:t>
            </a:r>
            <a:r>
              <a:rPr lang="en-US" dirty="0">
                <a:solidFill>
                  <a:srgbClr val="FF0000"/>
                </a:solidFill>
              </a:rPr>
              <a:t>right sub tree </a:t>
            </a:r>
            <a:r>
              <a:rPr lang="en-US" dirty="0">
                <a:solidFill>
                  <a:prstClr val="black"/>
                </a:solidFill>
              </a:rPr>
              <a:t>of the deleting node.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prstClr val="black"/>
                </a:solidFill>
              </a:rPr>
              <a:t>Pluck the </a:t>
            </a:r>
            <a:r>
              <a:rPr lang="en-US" dirty="0">
                <a:solidFill>
                  <a:srgbClr val="FF0000"/>
                </a:solidFill>
              </a:rPr>
              <a:t>least value </a:t>
            </a:r>
            <a:r>
              <a:rPr lang="en-US" dirty="0">
                <a:solidFill>
                  <a:prstClr val="black"/>
                </a:solidFill>
              </a:rPr>
              <a:t>element called as </a:t>
            </a:r>
            <a:r>
              <a:rPr lang="en-US" dirty="0" err="1">
                <a:solidFill>
                  <a:srgbClr val="FF0000"/>
                </a:solidFill>
              </a:rPr>
              <a:t>inorder</a:t>
            </a:r>
            <a:r>
              <a:rPr lang="en-US" dirty="0">
                <a:solidFill>
                  <a:srgbClr val="FF0000"/>
                </a:solidFill>
              </a:rPr>
              <a:t> successor</a:t>
            </a:r>
            <a:r>
              <a:rPr lang="en-US" dirty="0">
                <a:solidFill>
                  <a:prstClr val="black"/>
                </a:solidFill>
              </a:rPr>
              <a:t>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prstClr val="black"/>
                </a:solidFill>
              </a:rPr>
              <a:t>Replace the </a:t>
            </a:r>
            <a:r>
              <a:rPr lang="en-US" dirty="0">
                <a:solidFill>
                  <a:srgbClr val="FF0000"/>
                </a:solidFill>
              </a:rPr>
              <a:t>deleting element </a:t>
            </a:r>
            <a:r>
              <a:rPr lang="en-US" dirty="0">
                <a:solidFill>
                  <a:prstClr val="black"/>
                </a:solidFill>
              </a:rPr>
              <a:t>with its </a:t>
            </a:r>
            <a:r>
              <a:rPr lang="en-US" dirty="0" err="1">
                <a:solidFill>
                  <a:srgbClr val="FF0000"/>
                </a:solidFill>
              </a:rPr>
              <a:t>inorder</a:t>
            </a:r>
            <a:r>
              <a:rPr lang="en-US" dirty="0">
                <a:solidFill>
                  <a:srgbClr val="FF0000"/>
                </a:solidFill>
              </a:rPr>
              <a:t> successor.</a:t>
            </a:r>
          </a:p>
        </p:txBody>
      </p:sp>
    </p:spTree>
    <p:extLst>
      <p:ext uri="{BB962C8B-B14F-4D97-AF65-F5344CB8AC3E}">
        <p14:creationId xmlns:p14="http://schemas.microsoft.com/office/powerpoint/2010/main" val="85583464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t="-2000" r="73000" b="8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9" y="747877"/>
            <a:ext cx="8229600" cy="1143000"/>
          </a:xfrm>
        </p:spPr>
        <p:txBody>
          <a:bodyPr/>
          <a:lstStyle/>
          <a:p>
            <a:r>
              <a:rPr lang="en-US" dirty="0"/>
              <a:t>Other possible operations: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874" y="1916832"/>
            <a:ext cx="8229600" cy="47545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Determining the height of a tree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Determining the no of nodes a tree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Determining the no of internal nodes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Determining the no of external nodes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Determining the mirror images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Removing the tree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Finding the smallest node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Finding the largest node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51892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828800"/>
            <a:ext cx="7772400" cy="1470025"/>
          </a:xfrm>
        </p:spPr>
        <p:txBody>
          <a:bodyPr/>
          <a:lstStyle/>
          <a:p>
            <a:r>
              <a:rPr lang="en-US" dirty="0"/>
              <a:t>Session-8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+mj-lt"/>
                <a:cs typeface="Times New Roman" pitchFamily="18" charset="0"/>
              </a:rPr>
              <a:t>AVL TREE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2933978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81000"/>
            <a:ext cx="7772400" cy="1470025"/>
          </a:xfrm>
        </p:spPr>
        <p:txBody>
          <a:bodyPr/>
          <a:lstStyle/>
          <a:p>
            <a:r>
              <a:rPr lang="en-US" b="1" dirty="0">
                <a:cs typeface="Times New Roman" pitchFamily="18" charset="0"/>
              </a:rPr>
              <a:t>AVL TREE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1752600"/>
            <a:ext cx="8763000" cy="7086600"/>
          </a:xfrm>
        </p:spPr>
        <p:txBody>
          <a:bodyPr>
            <a:noAutofit/>
          </a:bodyPr>
          <a:lstStyle/>
          <a:p>
            <a:pPr marL="457200" indent="-457200" algn="l">
              <a:buFont typeface="Arial" pitchFamily="34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  <a:cs typeface="Times New Roman" pitchFamily="18" charset="0"/>
              </a:rPr>
              <a:t>Named after </a:t>
            </a:r>
            <a:r>
              <a:rPr lang="en-US" altLang="en-US" sz="2400" dirty="0" err="1">
                <a:solidFill>
                  <a:schemeClr val="tx1"/>
                </a:solidFill>
                <a:cs typeface="Times New Roman" pitchFamily="18" charset="0"/>
              </a:rPr>
              <a:t>Adelson-Velskii</a:t>
            </a:r>
            <a:r>
              <a:rPr lang="en-US" altLang="en-US" sz="2400" dirty="0">
                <a:solidFill>
                  <a:schemeClr val="tx1"/>
                </a:solidFill>
                <a:cs typeface="Times New Roman" pitchFamily="18" charset="0"/>
              </a:rPr>
              <a:t> and Landis as AVL tree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  <a:cs typeface="Times New Roman" pitchFamily="18" charset="0"/>
              </a:rPr>
              <a:t>Also called as </a:t>
            </a:r>
            <a:r>
              <a:rPr lang="en-US" sz="2400" i="1" dirty="0">
                <a:solidFill>
                  <a:schemeClr val="tx1"/>
                </a:solidFill>
                <a:cs typeface="Times New Roman" pitchFamily="18" charset="0"/>
              </a:rPr>
              <a:t>self-balancing </a:t>
            </a:r>
            <a:r>
              <a:rPr lang="en-US" sz="2400" dirty="0">
                <a:solidFill>
                  <a:schemeClr val="tx1"/>
                </a:solidFill>
                <a:cs typeface="Times New Roman" pitchFamily="18" charset="0"/>
              </a:rPr>
              <a:t>binary search tree</a:t>
            </a:r>
          </a:p>
          <a:p>
            <a:pPr algn="l"/>
            <a:r>
              <a:rPr lang="en-US" sz="2400" b="1" dirty="0">
                <a:solidFill>
                  <a:schemeClr val="tx1"/>
                </a:solidFill>
                <a:cs typeface="Times New Roman" pitchFamily="18" charset="0"/>
              </a:rPr>
              <a:t>AVL tree – properties:</a:t>
            </a:r>
          </a:p>
          <a:p>
            <a:pPr marL="571500" indent="-571500" algn="l">
              <a:buFont typeface="Arial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cs typeface="Times New Roman" pitchFamily="18" charset="0"/>
              </a:rPr>
              <a:t>It should be Binary search tree</a:t>
            </a:r>
          </a:p>
          <a:p>
            <a:pPr marL="571500" lvl="1" indent="-571500" algn="l">
              <a:buFont typeface="Arial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cs typeface="Times New Roman" pitchFamily="18" charset="0"/>
              </a:rPr>
              <a:t>Balancing factor: </a:t>
            </a:r>
            <a:r>
              <a:rPr lang="en-US" sz="2400" dirty="0">
                <a:solidFill>
                  <a:schemeClr val="tx1"/>
                </a:solidFill>
                <a:cs typeface="Times New Roman" pitchFamily="18" charset="0"/>
              </a:rPr>
              <a:t>balance of every node is either -1 or 0 or  1</a:t>
            </a:r>
            <a:br>
              <a:rPr lang="en-US" sz="2400" dirty="0">
                <a:solidFill>
                  <a:schemeClr val="tx1"/>
                </a:solidFill>
                <a:cs typeface="Times New Roman" pitchFamily="18" charset="0"/>
              </a:rPr>
            </a:br>
            <a:r>
              <a:rPr lang="en-US" sz="2400" dirty="0">
                <a:solidFill>
                  <a:schemeClr val="tx1"/>
                </a:solidFill>
                <a:cs typeface="Times New Roman" pitchFamily="18" charset="0"/>
              </a:rPr>
              <a:t>     where </a:t>
            </a:r>
            <a:r>
              <a:rPr lang="en-US" sz="2400" b="1" dirty="0">
                <a:solidFill>
                  <a:schemeClr val="tx1"/>
                </a:solidFill>
                <a:cs typeface="Times New Roman" pitchFamily="18" charset="0"/>
              </a:rPr>
              <a:t>balance</a:t>
            </a:r>
            <a:r>
              <a:rPr lang="en-US" sz="2400" dirty="0">
                <a:solidFill>
                  <a:schemeClr val="tx1"/>
                </a:solidFill>
                <a:cs typeface="Times New Roman" pitchFamily="18" charset="0"/>
              </a:rPr>
              <a:t>(</a:t>
            </a:r>
            <a:r>
              <a:rPr lang="en-US" sz="2400" i="1" dirty="0">
                <a:solidFill>
                  <a:schemeClr val="tx1"/>
                </a:solidFill>
                <a:cs typeface="Times New Roman" pitchFamily="18" charset="0"/>
              </a:rPr>
              <a:t>node</a:t>
            </a:r>
            <a:r>
              <a:rPr lang="en-US" sz="2400" dirty="0">
                <a:solidFill>
                  <a:schemeClr val="tx1"/>
                </a:solidFill>
                <a:cs typeface="Times New Roman" pitchFamily="18" charset="0"/>
              </a:rPr>
              <a:t>) = height(</a:t>
            </a:r>
            <a:r>
              <a:rPr lang="en-US" sz="2400" i="1" dirty="0" err="1">
                <a:solidFill>
                  <a:schemeClr val="tx1"/>
                </a:solidFill>
                <a:cs typeface="Times New Roman" pitchFamily="18" charset="0"/>
              </a:rPr>
              <a:t>node</a:t>
            </a:r>
            <a:r>
              <a:rPr lang="en-US" sz="2400" dirty="0" err="1">
                <a:solidFill>
                  <a:schemeClr val="tx1"/>
                </a:solidFill>
                <a:cs typeface="Times New Roman" pitchFamily="18" charset="0"/>
              </a:rPr>
              <a:t>.left</a:t>
            </a:r>
            <a:r>
              <a:rPr lang="en-US" sz="2400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cs typeface="Times New Roman" pitchFamily="18" charset="0"/>
              </a:rPr>
              <a:t>subtree</a:t>
            </a:r>
            <a:r>
              <a:rPr lang="en-US" sz="2400" dirty="0">
                <a:solidFill>
                  <a:schemeClr val="tx1"/>
                </a:solidFill>
                <a:cs typeface="Times New Roman" pitchFamily="18" charset="0"/>
              </a:rPr>
              <a:t>) – height(</a:t>
            </a:r>
            <a:r>
              <a:rPr lang="en-US" sz="2400" i="1" dirty="0" err="1">
                <a:solidFill>
                  <a:schemeClr val="tx1"/>
                </a:solidFill>
                <a:cs typeface="Times New Roman" pitchFamily="18" charset="0"/>
              </a:rPr>
              <a:t>node</a:t>
            </a:r>
            <a:r>
              <a:rPr lang="en-US" sz="2400" dirty="0" err="1">
                <a:solidFill>
                  <a:schemeClr val="tx1"/>
                </a:solidFill>
                <a:cs typeface="Times New Roman" pitchFamily="18" charset="0"/>
              </a:rPr>
              <a:t>.right</a:t>
            </a:r>
            <a:r>
              <a:rPr lang="en-US" sz="2400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cs typeface="Times New Roman" pitchFamily="18" charset="0"/>
              </a:rPr>
              <a:t>subtree</a:t>
            </a:r>
            <a:r>
              <a:rPr lang="en-US" sz="2400" dirty="0">
                <a:solidFill>
                  <a:schemeClr val="tx1"/>
                </a:solidFill>
                <a:cs typeface="Times New Roman" pitchFamily="18" charset="0"/>
              </a:rPr>
              <a:t>)</a:t>
            </a:r>
          </a:p>
          <a:p>
            <a:pPr marL="457200" indent="-457200" fontAlgn="base">
              <a:buFont typeface="Arial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Maximum possible number of nodes in AVL tree of height H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= </a:t>
            </a:r>
            <a:r>
              <a:rPr lang="en-US" sz="2400" b="1" dirty="0">
                <a:solidFill>
                  <a:schemeClr val="tx1"/>
                </a:solidFill>
              </a:rPr>
              <a:t>2</a:t>
            </a:r>
            <a:r>
              <a:rPr lang="en-US" sz="2400" b="1" baseline="30000" dirty="0">
                <a:solidFill>
                  <a:schemeClr val="tx1"/>
                </a:solidFill>
              </a:rPr>
              <a:t>H+1</a:t>
            </a:r>
            <a:r>
              <a:rPr lang="en-US" sz="2400" b="1" dirty="0">
                <a:solidFill>
                  <a:schemeClr val="tx1"/>
                </a:solidFill>
              </a:rPr>
              <a:t> – 1</a:t>
            </a:r>
          </a:p>
          <a:p>
            <a:pPr marL="571500" lvl="1" indent="-571500" algn="l">
              <a:buFont typeface="Arial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cs typeface="Times New Roman" pitchFamily="18" charset="0"/>
              </a:rPr>
              <a:t>Operations: </a:t>
            </a:r>
            <a:r>
              <a:rPr lang="en-US" sz="2400" dirty="0">
                <a:solidFill>
                  <a:schemeClr val="tx1"/>
                </a:solidFill>
                <a:cs typeface="Times New Roman" pitchFamily="18" charset="0"/>
              </a:rPr>
              <a:t>Searching, Insertion, Deletion of a Node</a:t>
            </a:r>
          </a:p>
          <a:p>
            <a:pPr marL="571500" indent="-571500" algn="l">
              <a:buFont typeface="Arial" pitchFamily="34" charset="0"/>
              <a:buChar char="•"/>
            </a:pPr>
            <a:r>
              <a:rPr lang="en-US" sz="2400" b="1" dirty="0" err="1">
                <a:solidFill>
                  <a:schemeClr val="tx1"/>
                </a:solidFill>
                <a:cs typeface="Times New Roman" pitchFamily="18" charset="0"/>
              </a:rPr>
              <a:t>TimeComplexity</a:t>
            </a:r>
            <a:r>
              <a:rPr lang="en-US" sz="2400" b="1" dirty="0">
                <a:solidFill>
                  <a:schemeClr val="tx1"/>
                </a:solidFill>
                <a:cs typeface="Times New Roman" pitchFamily="18" charset="0"/>
              </a:rPr>
              <a:t> : O(log n)</a:t>
            </a:r>
            <a:r>
              <a:rPr lang="en-US" sz="2400" dirty="0">
                <a:solidFill>
                  <a:schemeClr val="tx1"/>
                </a:solidFill>
                <a:cs typeface="Times New Roman" pitchFamily="18" charset="0"/>
              </a:rPr>
              <a:t> </a:t>
            </a:r>
            <a:endParaRPr lang="en-US" altLang="en-US" sz="2400" dirty="0">
              <a:solidFill>
                <a:schemeClr val="tx1"/>
              </a:solidFill>
              <a:cs typeface="Times New Roman" pitchFamily="18" charset="0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alt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0326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+mn-lt"/>
                <a:cs typeface="Arial" charset="0"/>
              </a:rPr>
              <a:t>Balancing Factor</a:t>
            </a:r>
            <a:endParaRPr lang="en-US" dirty="0">
              <a:latin typeface="+mn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/>
          <a:lstStyle/>
          <a:p>
            <a:r>
              <a:rPr lang="en-US" b="1" dirty="0"/>
              <a:t>Balance factor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/>
              <a:t>= </a:t>
            </a:r>
            <a:r>
              <a:rPr lang="en-US" b="1" dirty="0" err="1"/>
              <a:t>heightOfLeftSubtree</a:t>
            </a:r>
            <a:r>
              <a:rPr lang="en-US" b="1" dirty="0"/>
              <a:t> – </a:t>
            </a:r>
            <a:r>
              <a:rPr lang="en-US" b="1" dirty="0" err="1"/>
              <a:t>heightOfRightSubtree</a:t>
            </a:r>
            <a:endParaRPr lang="en-US" b="1" dirty="0"/>
          </a:p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09800"/>
            <a:ext cx="8915400" cy="397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738764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619927"/>
            <a:ext cx="8229600" cy="1143000"/>
          </a:xfrm>
        </p:spPr>
        <p:txBody>
          <a:bodyPr>
            <a:normAutofit fontScale="90000"/>
          </a:bodyPr>
          <a:lstStyle/>
          <a:p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>Example 1 : Check - AVL Tree?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995" y="2204864"/>
            <a:ext cx="5432007" cy="4200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772956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089" y="59287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   Example 2: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Check - AVL Tree?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508" y="1910761"/>
            <a:ext cx="8229600" cy="4583587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758199" y="1542576"/>
            <a:ext cx="4978400" cy="4913201"/>
            <a:chOff x="2133600" y="2133600"/>
            <a:chExt cx="4978400" cy="2914650"/>
          </a:xfrm>
        </p:grpSpPr>
        <p:sp>
          <p:nvSpPr>
            <p:cNvPr id="5" name="Oval 15"/>
            <p:cNvSpPr>
              <a:spLocks noChangeAspect="1"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2844800" y="40767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>
                  <a:solidFill>
                    <a:prstClr val="black"/>
                  </a:solidFill>
                </a:rPr>
                <a:t>3</a:t>
              </a:r>
            </a:p>
          </p:txBody>
        </p:sp>
        <p:sp>
          <p:nvSpPr>
            <p:cNvPr id="6" name="Oval 16"/>
            <p:cNvSpPr>
              <a:spLocks noChangeAspect="1"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6604000" y="34671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>
                  <a:solidFill>
                    <a:prstClr val="black"/>
                  </a:solidFill>
                </a:rPr>
                <a:t>11</a:t>
              </a:r>
            </a:p>
          </p:txBody>
        </p:sp>
        <p:sp>
          <p:nvSpPr>
            <p:cNvPr id="7" name="Oval 17"/>
            <p:cNvSpPr>
              <a:spLocks noChangeAspect="1"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5181600" y="34671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 dirty="0">
                  <a:solidFill>
                    <a:prstClr val="black"/>
                  </a:solidFill>
                </a:rPr>
                <a:t>7</a:t>
              </a:r>
            </a:p>
          </p:txBody>
        </p:sp>
        <p:sp>
          <p:nvSpPr>
            <p:cNvPr id="8" name="Oval 18"/>
            <p:cNvSpPr>
              <a:spLocks noChangeAspect="1"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133600" y="34480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9" name="Oval 19"/>
            <p:cNvSpPr>
              <a:spLocks noChangeAspect="1"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5892800" y="28003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>
                  <a:solidFill>
                    <a:prstClr val="black"/>
                  </a:solidFill>
                </a:rPr>
                <a:t>8</a:t>
              </a:r>
            </a:p>
          </p:txBody>
        </p:sp>
        <p:sp>
          <p:nvSpPr>
            <p:cNvPr id="10" name="Oval 20"/>
            <p:cNvSpPr>
              <a:spLocks noChangeAspect="1"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048000" y="28003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 dirty="0">
                  <a:solidFill>
                    <a:prstClr val="black"/>
                  </a:solidFill>
                </a:rPr>
                <a:t>4</a:t>
              </a:r>
            </a:p>
          </p:txBody>
        </p:sp>
        <p:sp>
          <p:nvSpPr>
            <p:cNvPr id="11" name="Oval 21"/>
            <p:cNvSpPr>
              <a:spLocks noChangeAspect="1"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4470400" y="21336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 dirty="0">
                  <a:solidFill>
                    <a:prstClr val="black"/>
                  </a:solidFill>
                </a:rPr>
                <a:t>6</a:t>
              </a:r>
            </a:p>
          </p:txBody>
        </p:sp>
        <p:cxnSp>
          <p:nvCxnSpPr>
            <p:cNvPr id="12" name="AutoShape 22"/>
            <p:cNvCxnSpPr>
              <a:cxnSpLocks noChangeShapeType="1"/>
            </p:cNvCxnSpPr>
            <p:nvPr>
              <p:custDataLst>
                <p:tags r:id="rId8"/>
              </p:custDataLst>
            </p:nvPr>
          </p:nvCxnSpPr>
          <p:spPr bwMode="auto">
            <a:xfrm flipH="1">
              <a:off x="3302000" y="2397125"/>
              <a:ext cx="1243013" cy="384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3" name="AutoShape 23"/>
            <p:cNvCxnSpPr>
              <a:cxnSpLocks noChangeShapeType="1"/>
            </p:cNvCxnSpPr>
            <p:nvPr>
              <p:custDataLst>
                <p:tags r:id="rId9"/>
              </p:custDataLst>
            </p:nvPr>
          </p:nvCxnSpPr>
          <p:spPr bwMode="auto">
            <a:xfrm>
              <a:off x="4903788" y="2397125"/>
              <a:ext cx="1243013" cy="384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4" name="AutoShape 24"/>
            <p:cNvCxnSpPr>
              <a:cxnSpLocks noChangeShapeType="1"/>
            </p:cNvCxnSpPr>
            <p:nvPr>
              <p:custDataLst>
                <p:tags r:id="rId10"/>
              </p:custDataLst>
            </p:nvPr>
          </p:nvCxnSpPr>
          <p:spPr bwMode="auto">
            <a:xfrm flipH="1">
              <a:off x="5435600" y="3063875"/>
              <a:ext cx="531813" cy="384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5" name="AutoShape 25"/>
            <p:cNvCxnSpPr>
              <a:cxnSpLocks noChangeShapeType="1"/>
            </p:cNvCxnSpPr>
            <p:nvPr>
              <p:custDataLst>
                <p:tags r:id="rId11"/>
              </p:custDataLst>
            </p:nvPr>
          </p:nvCxnSpPr>
          <p:spPr bwMode="auto">
            <a:xfrm>
              <a:off x="6326188" y="3063875"/>
              <a:ext cx="531813" cy="384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6" name="AutoShape 26"/>
            <p:cNvCxnSpPr>
              <a:cxnSpLocks noChangeShapeType="1"/>
            </p:cNvCxnSpPr>
            <p:nvPr>
              <p:custDataLst>
                <p:tags r:id="rId12"/>
              </p:custDataLst>
            </p:nvPr>
          </p:nvCxnSpPr>
          <p:spPr bwMode="auto">
            <a:xfrm flipH="1">
              <a:off x="2387600" y="3063875"/>
              <a:ext cx="735013" cy="3651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7" name="AutoShape 27"/>
            <p:cNvCxnSpPr>
              <a:cxnSpLocks noChangeShapeType="1"/>
            </p:cNvCxnSpPr>
            <p:nvPr>
              <p:custDataLst>
                <p:tags r:id="rId13"/>
              </p:custDataLst>
            </p:nvPr>
          </p:nvCxnSpPr>
          <p:spPr bwMode="auto">
            <a:xfrm>
              <a:off x="2566988" y="3711575"/>
              <a:ext cx="531813" cy="3460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18" name="Oval 28"/>
            <p:cNvSpPr>
              <a:spLocks noChangeAspect="1"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336800" y="47625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>
                  <a:solidFill>
                    <a:prstClr val="black"/>
                  </a:solidFill>
                </a:rPr>
                <a:t>2</a:t>
              </a:r>
            </a:p>
          </p:txBody>
        </p:sp>
        <p:cxnSp>
          <p:nvCxnSpPr>
            <p:cNvPr id="19" name="AutoShape 29"/>
            <p:cNvCxnSpPr>
              <a:cxnSpLocks noChangeShapeType="1"/>
            </p:cNvCxnSpPr>
            <p:nvPr>
              <p:custDataLst>
                <p:tags r:id="rId15"/>
              </p:custDataLst>
            </p:nvPr>
          </p:nvCxnSpPr>
          <p:spPr bwMode="auto">
            <a:xfrm flipH="1">
              <a:off x="2770188" y="4381500"/>
              <a:ext cx="328613" cy="4032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20" name="Oval 34"/>
            <p:cNvSpPr>
              <a:spLocks noChangeAspect="1"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3759200" y="34480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>
                  <a:solidFill>
                    <a:prstClr val="black"/>
                  </a:solidFill>
                </a:rPr>
                <a:t>5</a:t>
              </a:r>
            </a:p>
          </p:txBody>
        </p:sp>
        <p:cxnSp>
          <p:nvCxnSpPr>
            <p:cNvPr id="21" name="AutoShape 35"/>
            <p:cNvCxnSpPr>
              <a:cxnSpLocks noChangeShapeType="1"/>
            </p:cNvCxnSpPr>
            <p:nvPr>
              <p:custDataLst>
                <p:tags r:id="rId17"/>
              </p:custDataLst>
            </p:nvPr>
          </p:nvCxnSpPr>
          <p:spPr bwMode="auto">
            <a:xfrm rot="16200000" flipH="1">
              <a:off x="3545504" y="2980353"/>
              <a:ext cx="403797" cy="53159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25746148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8229600" cy="1143000"/>
          </a:xfrm>
        </p:spPr>
        <p:txBody>
          <a:bodyPr/>
          <a:lstStyle/>
          <a:p>
            <a:r>
              <a:rPr lang="en-US" b="1" dirty="0"/>
              <a:t>operations on AVL tree</a:t>
            </a:r>
          </a:p>
        </p:txBody>
      </p:sp>
      <p:sp>
        <p:nvSpPr>
          <p:cNvPr id="5" name="Rectangle 4"/>
          <p:cNvSpPr/>
          <p:nvPr/>
        </p:nvSpPr>
        <p:spPr>
          <a:xfrm>
            <a:off x="3380327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0" y="2286000"/>
            <a:ext cx="655320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3600" dirty="0">
                <a:solidFill>
                  <a:prstClr val="black"/>
                </a:solidFill>
              </a:rPr>
              <a:t>SEARCHING</a:t>
            </a:r>
          </a:p>
          <a:p>
            <a:pPr marL="342900" indent="-342900">
              <a:buFontTx/>
              <a:buAutoNum type="arabicPeriod"/>
            </a:pPr>
            <a:r>
              <a:rPr lang="en-US" sz="3600" dirty="0">
                <a:solidFill>
                  <a:prstClr val="black"/>
                </a:solidFill>
              </a:rPr>
              <a:t>INSERTION</a:t>
            </a:r>
          </a:p>
          <a:p>
            <a:pPr marL="342900" indent="-342900">
              <a:buFontTx/>
              <a:buAutoNum type="arabicPeriod"/>
            </a:pPr>
            <a:r>
              <a:rPr lang="en-US" sz="3600" dirty="0">
                <a:solidFill>
                  <a:prstClr val="black"/>
                </a:solidFill>
              </a:rPr>
              <a:t>DELETION</a:t>
            </a:r>
          </a:p>
        </p:txBody>
      </p:sp>
    </p:spTree>
    <p:extLst>
      <p:ext uri="{BB962C8B-B14F-4D97-AF65-F5344CB8AC3E}">
        <p14:creationId xmlns:p14="http://schemas.microsoft.com/office/powerpoint/2010/main" val="400007155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8045" y="989856"/>
            <a:ext cx="8229600" cy="11430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Search Operation in AVL Tree</a:t>
            </a:r>
            <a:br>
              <a:rPr lang="en-US" b="1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2856"/>
            <a:ext cx="8153400" cy="50593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ALGORITHM:</a:t>
            </a:r>
          </a:p>
          <a:p>
            <a:pPr marL="0" indent="0">
              <a:buNone/>
            </a:pPr>
            <a:r>
              <a:rPr lang="en-US" b="1" dirty="0"/>
              <a:t>STEPS:</a:t>
            </a:r>
          </a:p>
          <a:p>
            <a:pPr marL="0" indent="0">
              <a:buNone/>
            </a:pPr>
            <a:r>
              <a:rPr lang="en-US" b="1" dirty="0"/>
              <a:t> 1 : </a:t>
            </a:r>
            <a:r>
              <a:rPr lang="en-US" dirty="0"/>
              <a:t>Get the search element </a:t>
            </a:r>
          </a:p>
          <a:p>
            <a:pPr marL="0" indent="0">
              <a:buNone/>
            </a:pPr>
            <a:r>
              <a:rPr lang="en-US" b="1" dirty="0"/>
              <a:t> 2 : </a:t>
            </a:r>
            <a:r>
              <a:rPr lang="en-US" dirty="0"/>
              <a:t>check search element </a:t>
            </a:r>
            <a:r>
              <a:rPr lang="en-US" b="1" dirty="0">
                <a:solidFill>
                  <a:srgbClr val="FF0000"/>
                </a:solidFill>
              </a:rPr>
              <a:t> == </a:t>
            </a:r>
            <a:r>
              <a:rPr lang="en-US" dirty="0"/>
              <a:t>root node in the tree.</a:t>
            </a:r>
          </a:p>
          <a:p>
            <a:pPr marL="0" indent="0">
              <a:buNone/>
            </a:pPr>
            <a:r>
              <a:rPr lang="en-US" b="1" dirty="0"/>
              <a:t> 3 : </a:t>
            </a:r>
            <a:r>
              <a:rPr lang="en-US" dirty="0"/>
              <a:t>If both are </a:t>
            </a:r>
            <a:r>
              <a:rPr lang="en-US" b="1" dirty="0">
                <a:solidFill>
                  <a:srgbClr val="FF0000"/>
                </a:solidFill>
              </a:rPr>
              <a:t>exact match</a:t>
            </a:r>
            <a:r>
              <a:rPr lang="en-US" dirty="0"/>
              <a:t>, then display “</a:t>
            </a:r>
            <a:r>
              <a:rPr lang="en-US" b="1" dirty="0">
                <a:solidFill>
                  <a:srgbClr val="FF0000"/>
                </a:solidFill>
              </a:rPr>
              <a:t>element  found</a:t>
            </a:r>
            <a:r>
              <a:rPr lang="en-US" dirty="0"/>
              <a:t>" and end.</a:t>
            </a:r>
          </a:p>
          <a:p>
            <a:pPr marL="0" indent="0">
              <a:buNone/>
            </a:pPr>
            <a:r>
              <a:rPr lang="en-US" b="1" dirty="0"/>
              <a:t> 4 : </a:t>
            </a:r>
            <a:r>
              <a:rPr lang="en-US" dirty="0"/>
              <a:t>If both are </a:t>
            </a:r>
            <a:r>
              <a:rPr lang="en-US" b="1" dirty="0">
                <a:solidFill>
                  <a:srgbClr val="FF0000"/>
                </a:solidFill>
              </a:rPr>
              <a:t>not matched</a:t>
            </a:r>
            <a:r>
              <a:rPr lang="en-US" dirty="0"/>
              <a:t>, then check whether search element is </a:t>
            </a:r>
            <a:r>
              <a:rPr lang="en-US" b="1" dirty="0">
                <a:solidFill>
                  <a:srgbClr val="FF0000"/>
                </a:solidFill>
              </a:rPr>
              <a:t>&lt; </a:t>
            </a:r>
            <a:r>
              <a:rPr lang="en-US" dirty="0"/>
              <a:t>or  </a:t>
            </a:r>
            <a:r>
              <a:rPr lang="en-US" b="1" dirty="0">
                <a:solidFill>
                  <a:srgbClr val="FF0000"/>
                </a:solidFill>
              </a:rPr>
              <a:t>&gt;</a:t>
            </a:r>
            <a:r>
              <a:rPr lang="en-US" dirty="0"/>
              <a:t> than that node value. </a:t>
            </a:r>
          </a:p>
          <a:p>
            <a:pPr marL="0" indent="0">
              <a:buNone/>
            </a:pPr>
            <a:r>
              <a:rPr lang="en-US" b="1" dirty="0"/>
              <a:t> 5: </a:t>
            </a:r>
            <a:r>
              <a:rPr lang="en-US" dirty="0"/>
              <a:t>If search element is </a:t>
            </a:r>
            <a:r>
              <a:rPr lang="en-US" b="1" dirty="0">
                <a:solidFill>
                  <a:srgbClr val="FF0000"/>
                </a:solidFill>
              </a:rPr>
              <a:t>&lt;</a:t>
            </a:r>
            <a:r>
              <a:rPr lang="en-US" dirty="0"/>
              <a:t> then continue search in </a:t>
            </a:r>
            <a:r>
              <a:rPr lang="en-US" b="1" dirty="0">
                <a:solidFill>
                  <a:srgbClr val="FF0000"/>
                </a:solidFill>
              </a:rPr>
              <a:t>left sub tree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/>
              <a:t> 6: </a:t>
            </a:r>
            <a:r>
              <a:rPr lang="en-US" dirty="0"/>
              <a:t>If search element is </a:t>
            </a:r>
            <a:r>
              <a:rPr lang="en-US" b="1" dirty="0">
                <a:solidFill>
                  <a:srgbClr val="FF0000"/>
                </a:solidFill>
              </a:rPr>
              <a:t>&gt;</a:t>
            </a:r>
            <a:r>
              <a:rPr lang="en-US" dirty="0"/>
              <a:t> then continue  search in </a:t>
            </a:r>
            <a:r>
              <a:rPr lang="en-US" b="1" dirty="0">
                <a:solidFill>
                  <a:srgbClr val="FF0000"/>
                </a:solidFill>
              </a:rPr>
              <a:t>right sub tree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/>
              <a:t> 7: </a:t>
            </a:r>
            <a:r>
              <a:rPr lang="en-US" b="1" dirty="0">
                <a:solidFill>
                  <a:srgbClr val="FF0000"/>
                </a:solidFill>
              </a:rPr>
              <a:t>Repeat</a:t>
            </a:r>
            <a:r>
              <a:rPr lang="en-US" dirty="0"/>
              <a:t> the step from </a:t>
            </a:r>
            <a:r>
              <a:rPr lang="en-US" b="1" dirty="0">
                <a:solidFill>
                  <a:srgbClr val="FF0000"/>
                </a:solidFill>
              </a:rPr>
              <a:t>1 to 6</a:t>
            </a:r>
            <a:r>
              <a:rPr lang="en-US" dirty="0"/>
              <a:t> until we find the </a:t>
            </a:r>
            <a:r>
              <a:rPr lang="en-US" b="1" dirty="0">
                <a:solidFill>
                  <a:srgbClr val="FF0000"/>
                </a:solidFill>
              </a:rPr>
              <a:t>exact element </a:t>
            </a:r>
          </a:p>
          <a:p>
            <a:pPr marL="0" indent="0">
              <a:buNone/>
            </a:pPr>
            <a:r>
              <a:rPr lang="en-US" b="1" dirty="0"/>
              <a:t> 8: </a:t>
            </a:r>
            <a:r>
              <a:rPr lang="en-US" dirty="0"/>
              <a:t>Still the search element is not found after reaching the leaf node display “</a:t>
            </a:r>
            <a:r>
              <a:rPr lang="en-US" b="1" dirty="0">
                <a:solidFill>
                  <a:srgbClr val="FF0000"/>
                </a:solidFill>
              </a:rPr>
              <a:t>element  not found”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47990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908720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/>
              <a:t>INSERTION or DELETION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2856"/>
            <a:ext cx="8229600" cy="4525963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After performing any operation on AVL tree - the </a:t>
            </a:r>
            <a:r>
              <a:rPr lang="en-US" b="1" dirty="0">
                <a:solidFill>
                  <a:srgbClr val="FF0000"/>
                </a:solidFill>
              </a:rPr>
              <a:t>balance factor </a:t>
            </a:r>
            <a:r>
              <a:rPr lang="en-US" dirty="0"/>
              <a:t>of </a:t>
            </a:r>
            <a:r>
              <a:rPr lang="en-US" b="1" dirty="0">
                <a:solidFill>
                  <a:srgbClr val="FF0000"/>
                </a:solidFill>
              </a:rPr>
              <a:t>each node </a:t>
            </a:r>
            <a:r>
              <a:rPr lang="en-US" dirty="0"/>
              <a:t>is to be </a:t>
            </a:r>
            <a:r>
              <a:rPr lang="en-US" b="1" dirty="0">
                <a:solidFill>
                  <a:srgbClr val="FF0000"/>
                </a:solidFill>
              </a:rPr>
              <a:t>checked</a:t>
            </a:r>
            <a:r>
              <a:rPr lang="en-US" dirty="0"/>
              <a:t>.</a:t>
            </a:r>
          </a:p>
          <a:p>
            <a:r>
              <a:rPr lang="en-US" dirty="0"/>
              <a:t>After insertion or deletion there exists either any one of the following:</a:t>
            </a:r>
          </a:p>
          <a:p>
            <a:endParaRPr lang="en-US" dirty="0"/>
          </a:p>
          <a:p>
            <a:pPr marL="0" indent="0" fontAlgn="base">
              <a:buNone/>
            </a:pPr>
            <a:r>
              <a:rPr lang="en-US" b="1" u="sng" dirty="0"/>
              <a:t>Scenario 1:</a:t>
            </a:r>
            <a:endParaRPr lang="en-US" b="1" dirty="0"/>
          </a:p>
          <a:p>
            <a:pPr fontAlgn="base"/>
            <a:r>
              <a:rPr lang="en-US" dirty="0"/>
              <a:t>After insertion or deletion , the balance factor of each node </a:t>
            </a:r>
            <a:r>
              <a:rPr lang="en-US" b="1" dirty="0">
                <a:solidFill>
                  <a:srgbClr val="FF0000"/>
                </a:solidFill>
              </a:rPr>
              <a:t>is either 0 or 1 or -1.</a:t>
            </a:r>
          </a:p>
          <a:p>
            <a:pPr fontAlgn="base"/>
            <a:r>
              <a:rPr lang="en-US" dirty="0"/>
              <a:t>If so AVL tree is considered to be </a:t>
            </a:r>
            <a:r>
              <a:rPr lang="en-US" b="1" dirty="0">
                <a:solidFill>
                  <a:srgbClr val="FF0000"/>
                </a:solidFill>
              </a:rPr>
              <a:t>balanced</a:t>
            </a:r>
            <a:r>
              <a:rPr lang="en-US" dirty="0"/>
              <a:t>.</a:t>
            </a:r>
          </a:p>
          <a:p>
            <a:pPr fontAlgn="base"/>
            <a:r>
              <a:rPr lang="en-US" dirty="0"/>
              <a:t>The operation ends.</a:t>
            </a:r>
          </a:p>
          <a:p>
            <a:pPr marL="0" indent="0" fontAlgn="base">
              <a:buNone/>
            </a:pPr>
            <a:r>
              <a:rPr lang="en-US" b="1" u="sng" dirty="0"/>
              <a:t>Scenario 1:</a:t>
            </a:r>
            <a:endParaRPr lang="en-US" b="1" dirty="0"/>
          </a:p>
          <a:p>
            <a:pPr marL="0" indent="0" fontAlgn="base">
              <a:buNone/>
            </a:pPr>
            <a:r>
              <a:rPr lang="en-US" dirty="0"/>
              <a:t> </a:t>
            </a:r>
          </a:p>
          <a:p>
            <a:pPr fontAlgn="base"/>
            <a:r>
              <a:rPr lang="en-US" dirty="0"/>
              <a:t>After insertion or deletion, the balance factor </a:t>
            </a:r>
            <a:r>
              <a:rPr lang="en-US" b="1" dirty="0">
                <a:solidFill>
                  <a:srgbClr val="FF0000"/>
                </a:solidFill>
              </a:rPr>
              <a:t>is not 0 or 1 or -1  </a:t>
            </a:r>
            <a:r>
              <a:rPr lang="en-US" dirty="0"/>
              <a:t>for at least one node  then</a:t>
            </a:r>
          </a:p>
          <a:p>
            <a:pPr fontAlgn="base"/>
            <a:r>
              <a:rPr lang="en-US" dirty="0"/>
              <a:t>The AVL tree is considered to be </a:t>
            </a:r>
            <a:r>
              <a:rPr lang="en-US" b="1" dirty="0">
                <a:solidFill>
                  <a:srgbClr val="FF0000"/>
                </a:solidFill>
              </a:rPr>
              <a:t>imbalanced</a:t>
            </a:r>
            <a:r>
              <a:rPr lang="en-US" dirty="0"/>
              <a:t>.</a:t>
            </a:r>
          </a:p>
          <a:p>
            <a:pPr fontAlgn="base"/>
            <a:r>
              <a:rPr lang="en-US" dirty="0"/>
              <a:t>If so, </a:t>
            </a:r>
            <a:r>
              <a:rPr lang="en-US" sz="4500" b="1" dirty="0">
                <a:solidFill>
                  <a:srgbClr val="FF0000"/>
                </a:solidFill>
              </a:rPr>
              <a:t>Rotations</a:t>
            </a:r>
            <a:r>
              <a:rPr lang="en-US" dirty="0"/>
              <a:t> are need to be performed </a:t>
            </a:r>
            <a:r>
              <a:rPr lang="en-US" b="1" dirty="0">
                <a:solidFill>
                  <a:srgbClr val="FF0000"/>
                </a:solidFill>
              </a:rPr>
              <a:t>to balance </a:t>
            </a:r>
            <a:r>
              <a:rPr lang="en-US" dirty="0"/>
              <a:t>the tree in order to </a:t>
            </a:r>
            <a:r>
              <a:rPr lang="en-US" b="1" dirty="0">
                <a:solidFill>
                  <a:srgbClr val="FF0000"/>
                </a:solidFill>
              </a:rPr>
              <a:t>make it as AVL TREE.</a:t>
            </a:r>
          </a:p>
        </p:txBody>
      </p:sp>
    </p:spTree>
    <p:extLst>
      <p:ext uri="{BB962C8B-B14F-4D97-AF65-F5344CB8AC3E}">
        <p14:creationId xmlns:p14="http://schemas.microsoft.com/office/powerpoint/2010/main" val="3107883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Tree Terminology –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Leaf Node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Node with no child – Leaf node</a:t>
            </a:r>
          </a:p>
          <a:p>
            <a:r>
              <a:rPr lang="en-GB" dirty="0"/>
              <a:t>Also known as </a:t>
            </a:r>
            <a:r>
              <a:rPr lang="en-GB" b="1" dirty="0"/>
              <a:t>External nodes or Terminal nodes</a:t>
            </a:r>
          </a:p>
          <a:p>
            <a:endParaRPr lang="en-GB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588" y="2852936"/>
            <a:ext cx="4314825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514264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620688"/>
            <a:ext cx="8229600" cy="1143000"/>
          </a:xfrm>
        </p:spPr>
        <p:txBody>
          <a:bodyPr/>
          <a:lstStyle/>
          <a:p>
            <a:r>
              <a:rPr lang="en-US" b="1" dirty="0"/>
              <a:t>AVL TREE ROTATION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50" y="2348880"/>
            <a:ext cx="8077900" cy="3810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627612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LL ROTATION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844824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When new node is inserted in the </a:t>
            </a:r>
            <a:r>
              <a:rPr lang="en-US" dirty="0">
                <a:solidFill>
                  <a:srgbClr val="FF0000"/>
                </a:solidFill>
              </a:rPr>
              <a:t>left sub-tree of the left sub-tree </a:t>
            </a:r>
            <a:r>
              <a:rPr lang="en-US" dirty="0"/>
              <a:t>of the critical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048000" y="5383767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96952"/>
            <a:ext cx="7467600" cy="3086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263170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87015"/>
            <a:ext cx="8229600" cy="1143000"/>
          </a:xfrm>
        </p:spPr>
        <p:txBody>
          <a:bodyPr/>
          <a:lstStyle/>
          <a:p>
            <a:r>
              <a:rPr lang="en-US" b="1" dirty="0"/>
              <a:t>LL ROTATION- Example</a:t>
            </a:r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514600"/>
            <a:ext cx="1603375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868" y="2191543"/>
            <a:ext cx="858837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2186381"/>
            <a:ext cx="7696200" cy="3328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35752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RR ROTATION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9646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When new node is inserted in the </a:t>
            </a:r>
            <a:r>
              <a:rPr lang="en-US" dirty="0">
                <a:solidFill>
                  <a:srgbClr val="FF0000"/>
                </a:solidFill>
              </a:rPr>
              <a:t>right sub-tree of the right sub-tree </a:t>
            </a:r>
            <a:r>
              <a:rPr lang="en-US" dirty="0"/>
              <a:t>of the critical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048000" y="5383767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819400"/>
            <a:ext cx="731520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958944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192" y="70182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RR Rotation -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2" y="1844824"/>
            <a:ext cx="7920880" cy="50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6126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5176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LR ROTATION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5800" y="1371600"/>
            <a:ext cx="723900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</a:rPr>
              <a:t>When new node is inserted in the </a:t>
            </a:r>
            <a:r>
              <a:rPr lang="en-US" sz="2800" dirty="0">
                <a:solidFill>
                  <a:srgbClr val="FF0000"/>
                </a:solidFill>
              </a:rPr>
              <a:t>left sub-tree of the right sub-tree </a:t>
            </a:r>
            <a:r>
              <a:rPr lang="en-US" sz="2800" dirty="0">
                <a:solidFill>
                  <a:prstClr val="black"/>
                </a:solidFill>
              </a:rPr>
              <a:t>of the critical</a:t>
            </a:r>
          </a:p>
          <a:p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1" y="2743201"/>
            <a:ext cx="1524000" cy="801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62200"/>
            <a:ext cx="83058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044592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908720"/>
            <a:ext cx="8229600" cy="1143000"/>
          </a:xfrm>
        </p:spPr>
        <p:txBody>
          <a:bodyPr/>
          <a:lstStyle/>
          <a:p>
            <a:r>
              <a:rPr lang="en-US" dirty="0"/>
              <a:t>LR Rotation -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2051720"/>
            <a:ext cx="7920879" cy="404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1013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5176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RL ROTATION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5800" y="1371600"/>
            <a:ext cx="723900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</a:rPr>
              <a:t>When new node is inserted in the </a:t>
            </a:r>
            <a:r>
              <a:rPr lang="en-US" sz="2800" dirty="0">
                <a:solidFill>
                  <a:srgbClr val="FF0000"/>
                </a:solidFill>
              </a:rPr>
              <a:t>right sub-tree of the left sub-tree </a:t>
            </a:r>
            <a:r>
              <a:rPr lang="en-US" sz="2800" dirty="0">
                <a:solidFill>
                  <a:prstClr val="black"/>
                </a:solidFill>
              </a:rPr>
              <a:t>of the critical</a:t>
            </a:r>
          </a:p>
          <a:p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362200"/>
            <a:ext cx="8153400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39548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682" y="692696"/>
            <a:ext cx="8229600" cy="1143000"/>
          </a:xfrm>
        </p:spPr>
        <p:txBody>
          <a:bodyPr/>
          <a:lstStyle/>
          <a:p>
            <a:r>
              <a:rPr lang="en-US" dirty="0"/>
              <a:t>RL Rotation -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2" y="2132856"/>
            <a:ext cx="8064895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26127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837407"/>
            <a:ext cx="8229600" cy="639762"/>
          </a:xfrm>
        </p:spPr>
        <p:txBody>
          <a:bodyPr>
            <a:noAutofit/>
          </a:bodyPr>
          <a:lstStyle/>
          <a:p>
            <a:r>
              <a:rPr lang="en-US" sz="3600" b="1" dirty="0"/>
              <a:t>AVL TREE CONSTRUCTION / NODE INSERTION -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Construct an AVL tree by inserting the following elements in the given order 63, 9, 19, 27, 18, 108, 99, 81.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86025"/>
            <a:ext cx="7010400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5586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Tree Terminology –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Level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Each step of tree is level number</a:t>
            </a:r>
          </a:p>
          <a:p>
            <a:r>
              <a:rPr lang="en-GB" dirty="0"/>
              <a:t>Staring with root as 0</a:t>
            </a:r>
          </a:p>
          <a:p>
            <a:endParaRPr lang="en-GB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821" y="3429000"/>
            <a:ext cx="5934075" cy="299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025286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552" y="110115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AVL TREE – NODE DELETION -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Delete nodes 52, 36, and 61 from the AVL tree given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501008"/>
            <a:ext cx="914400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297066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C7238-9CE7-4959-A41E-C75350F8C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 AVL Tree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9B6E1-FA60-41F0-A430-142E7FD36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35</a:t>
            </a:r>
            <a:r>
              <a:rPr lang="en-US"/>
              <a:t>, 15,5,20,25</a:t>
            </a:r>
          </a:p>
          <a:p>
            <a:r>
              <a:rPr lang="en-US"/>
              <a:t>,</a:t>
            </a:r>
            <a:r>
              <a:rPr lang="en-US" dirty="0"/>
              <a:t>17,45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25849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B-Trees</a:t>
            </a:r>
          </a:p>
        </p:txBody>
      </p:sp>
    </p:spTree>
    <p:extLst>
      <p:ext uri="{BB962C8B-B14F-4D97-AF65-F5344CB8AC3E}">
        <p14:creationId xmlns:p14="http://schemas.microsoft.com/office/powerpoint/2010/main" val="184826004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B-Trees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 B-tree is called as an </a:t>
            </a:r>
            <a:r>
              <a:rPr lang="en-US" i="1" dirty="0"/>
              <a:t>m</a:t>
            </a:r>
            <a:r>
              <a:rPr lang="en-US" dirty="0"/>
              <a:t>-way tree where each node is allowed to have a maximum of </a:t>
            </a:r>
            <a:r>
              <a:rPr lang="en-US" i="1" dirty="0"/>
              <a:t>m</a:t>
            </a:r>
            <a:r>
              <a:rPr lang="en-US" dirty="0"/>
              <a:t> children.</a:t>
            </a:r>
          </a:p>
          <a:p>
            <a:r>
              <a:rPr lang="en-US" dirty="0"/>
              <a:t>Its order is </a:t>
            </a:r>
            <a:r>
              <a:rPr lang="en-US" i="1" dirty="0"/>
              <a:t>m.</a:t>
            </a:r>
          </a:p>
          <a:p>
            <a:r>
              <a:rPr lang="en-US" dirty="0"/>
              <a:t>The number of keys in each non-leaf node is </a:t>
            </a:r>
            <a:r>
              <a:rPr lang="en-US" i="1" dirty="0"/>
              <a:t>m-1.</a:t>
            </a:r>
          </a:p>
          <a:p>
            <a:r>
              <a:rPr lang="en-US" dirty="0"/>
              <a:t>Leaves should be in the same level and should contain no more than </a:t>
            </a:r>
            <a:r>
              <a:rPr lang="en-US" i="1" dirty="0"/>
              <a:t>m-1</a:t>
            </a:r>
            <a:r>
              <a:rPr lang="en-US" dirty="0"/>
              <a:t> keys.</a:t>
            </a:r>
          </a:p>
          <a:p>
            <a:r>
              <a:rPr lang="en-US" dirty="0"/>
              <a:t>Non-leaf nodes except the root have at least </a:t>
            </a:r>
            <a:r>
              <a:rPr lang="en-US" dirty="0">
                <a:sym typeface="Symbol" pitchFamily="18" charset="2"/>
              </a:rPr>
              <a:t></a:t>
            </a:r>
            <a:r>
              <a:rPr lang="en-US" i="1" dirty="0"/>
              <a:t>m </a:t>
            </a:r>
            <a:r>
              <a:rPr lang="en-US" dirty="0"/>
              <a:t>/ 2</a:t>
            </a:r>
            <a:r>
              <a:rPr lang="en-US" dirty="0">
                <a:sym typeface="Symbol" pitchFamily="18" charset="2"/>
              </a:rPr>
              <a:t></a:t>
            </a:r>
            <a:r>
              <a:rPr lang="en-US" dirty="0"/>
              <a:t> children.</a:t>
            </a:r>
          </a:p>
          <a:p>
            <a:r>
              <a:rPr lang="en-US" dirty="0"/>
              <a:t>The root can be either leaf node or it can have two to </a:t>
            </a:r>
            <a:r>
              <a:rPr lang="en-US" i="1" dirty="0"/>
              <a:t>m </a:t>
            </a:r>
            <a:r>
              <a:rPr lang="en-US" dirty="0"/>
              <a:t>children.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11841751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342107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Structure of an </a:t>
            </a:r>
            <a:r>
              <a:rPr lang="en-US" i="1" dirty="0"/>
              <a:t>m</a:t>
            </a:r>
            <a:r>
              <a:rPr lang="en-US" dirty="0"/>
              <a:t>-way </a:t>
            </a:r>
            <a:br>
              <a:rPr lang="en-US" dirty="0"/>
            </a:br>
            <a:r>
              <a:rPr lang="en-US" dirty="0"/>
              <a:t>search tree node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structure of an </a:t>
            </a:r>
            <a:r>
              <a:rPr lang="en-US" i="1" dirty="0"/>
              <a:t>m</a:t>
            </a:r>
            <a:r>
              <a:rPr lang="en-US" dirty="0"/>
              <a:t>-way search tree node is shown in figure</a:t>
            </a:r>
          </a:p>
          <a:p>
            <a:endParaRPr lang="en-US" dirty="0"/>
          </a:p>
          <a:p>
            <a:endParaRPr lang="en-US" i="1" dirty="0"/>
          </a:p>
          <a:p>
            <a:endParaRPr lang="en-US" i="1" dirty="0"/>
          </a:p>
          <a:p>
            <a:r>
              <a:rPr lang="en-US" dirty="0"/>
              <a:t>Where P0 , P1 , P2 , ..., </a:t>
            </a:r>
            <a:r>
              <a:rPr lang="en-US" dirty="0" err="1"/>
              <a:t>Pn</a:t>
            </a:r>
            <a:r>
              <a:rPr lang="en-US" dirty="0"/>
              <a:t> are pointers to the node’s sub-trees and K0 , K1 , K2 , ..., </a:t>
            </a:r>
            <a:r>
              <a:rPr lang="en-US" dirty="0" err="1"/>
              <a:t>Kn</a:t>
            </a:r>
            <a:r>
              <a:rPr lang="en-US" dirty="0"/>
              <a:t>–1 are the key values of the node. </a:t>
            </a:r>
          </a:p>
          <a:p>
            <a:r>
              <a:rPr lang="en-US" dirty="0"/>
              <a:t>All the key values are stored in ascending order.</a:t>
            </a:r>
          </a:p>
          <a:p>
            <a:r>
              <a:rPr lang="en-US" dirty="0"/>
              <a:t>A B tree is a specialized </a:t>
            </a:r>
            <a:r>
              <a:rPr lang="en-US" i="1" dirty="0"/>
              <a:t>m</a:t>
            </a:r>
            <a:r>
              <a:rPr lang="en-US" dirty="0"/>
              <a:t>-way tree developed by Rudolf Bayer and Ed </a:t>
            </a:r>
            <a:r>
              <a:rPr lang="en-US" dirty="0" err="1"/>
              <a:t>McCreight</a:t>
            </a:r>
            <a:r>
              <a:rPr lang="en-US" dirty="0"/>
              <a:t> in 1970 that is widely used for disk access. </a:t>
            </a:r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2492896"/>
            <a:ext cx="5404649" cy="779021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Source : </a:t>
            </a:r>
            <a:r>
              <a:rPr lang="en-US" dirty="0">
                <a:hlinkClick r:id="rId4"/>
              </a:rPr>
              <a:t>http://masterraghu.com/subjects/Datastructures/ebooks/rema%20thareja.pdf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982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B-Trees - Examples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4212" y="2125266"/>
            <a:ext cx="2907406" cy="2643942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Source : </a:t>
            </a:r>
            <a:r>
              <a:rPr lang="en-US" dirty="0">
                <a:hlinkClick r:id="rId4"/>
              </a:rPr>
              <a:t>http://masterraghu.com/subjects/Datastructures/ebooks/rema%20thareja.pdf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1618" y="2125266"/>
            <a:ext cx="4694349" cy="27157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14212" y="4841029"/>
            <a:ext cx="23954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B-Tree of order 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73987" y="4841029"/>
            <a:ext cx="23954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B-Tree of order 4</a:t>
            </a:r>
          </a:p>
        </p:txBody>
      </p:sp>
    </p:spTree>
    <p:extLst>
      <p:ext uri="{BB962C8B-B14F-4D97-AF65-F5344CB8AC3E}">
        <p14:creationId xmlns:p14="http://schemas.microsoft.com/office/powerpoint/2010/main" val="134443742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626" y="620688"/>
            <a:ext cx="8229600" cy="1143000"/>
          </a:xfrm>
        </p:spPr>
        <p:txBody>
          <a:bodyPr/>
          <a:lstStyle/>
          <a:p>
            <a:pPr algn="ctr"/>
            <a:r>
              <a:rPr lang="en-US" dirty="0"/>
              <a:t>Searching in a B-Tree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68" y="16288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/>
              <a:t>Similar to searching in a binary search tree.</a:t>
            </a:r>
          </a:p>
          <a:p>
            <a:r>
              <a:rPr lang="en-US" sz="2000" dirty="0"/>
              <a:t>Consider the B-Tree shown here.</a:t>
            </a:r>
          </a:p>
          <a:p>
            <a:r>
              <a:rPr lang="en-US" sz="2000" dirty="0"/>
              <a:t>If we wish to search for 72 in this tree, first consider </a:t>
            </a:r>
          </a:p>
          <a:p>
            <a:pPr marL="0" indent="0">
              <a:buNone/>
            </a:pPr>
            <a:r>
              <a:rPr lang="en-US" sz="2000" dirty="0"/>
              <a:t>the root, the search key is greater than the values in </a:t>
            </a:r>
          </a:p>
          <a:p>
            <a:pPr marL="0" indent="0">
              <a:buNone/>
            </a:pPr>
            <a:r>
              <a:rPr lang="en-US" sz="2000" dirty="0"/>
              <a:t>the root node. So go to the right sub-tree.</a:t>
            </a:r>
          </a:p>
          <a:p>
            <a:r>
              <a:rPr lang="en-US" sz="2000" dirty="0"/>
              <a:t>The right sub tree consists of two values and again 72 is greater than 63 so traverse to right sub tree of 63.</a:t>
            </a:r>
          </a:p>
          <a:p>
            <a:r>
              <a:rPr lang="en-US" sz="2000" dirty="0"/>
              <a:t>The right sub tree consists of two values 72 and 81. So we found our value 72.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044" y="1484784"/>
            <a:ext cx="2482403" cy="196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1300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457200"/>
            <a:ext cx="8229600" cy="1143000"/>
          </a:xfrm>
        </p:spPr>
        <p:txBody>
          <a:bodyPr/>
          <a:lstStyle/>
          <a:p>
            <a:pPr algn="ctr"/>
            <a:r>
              <a:rPr lang="en-US" dirty="0"/>
              <a:t>Insertion in a B-Tree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Insertions are performed at the leaf level.</a:t>
            </a:r>
          </a:p>
          <a:p>
            <a:r>
              <a:rPr lang="en-US" dirty="0"/>
              <a:t>Search the B-Tree to find suitable place to insert the new element.</a:t>
            </a:r>
          </a:p>
          <a:p>
            <a:r>
              <a:rPr lang="en-US" dirty="0"/>
              <a:t>If the leaf node is not full, the new element can be inserted in the leaf level.</a:t>
            </a:r>
          </a:p>
          <a:p>
            <a:r>
              <a:rPr lang="en-US" dirty="0"/>
              <a:t>If the leaf is full, </a:t>
            </a:r>
          </a:p>
          <a:p>
            <a:pPr lvl="1"/>
            <a:r>
              <a:rPr lang="en-US" dirty="0"/>
              <a:t>insert the new element in order into the existing set of keys.</a:t>
            </a:r>
          </a:p>
          <a:p>
            <a:pPr lvl="1"/>
            <a:r>
              <a:rPr lang="en-US" dirty="0"/>
              <a:t>split the node at its median into two nodes.</a:t>
            </a:r>
          </a:p>
          <a:p>
            <a:pPr lvl="1"/>
            <a:r>
              <a:rPr lang="en-US" dirty="0"/>
              <a:t>push the median element up to its parent’s node. If the parent’s node is already full, then split the parent node by following the same steps.</a:t>
            </a:r>
          </a:p>
        </p:txBody>
      </p:sp>
    </p:spTree>
    <p:extLst>
      <p:ext uri="{BB962C8B-B14F-4D97-AF65-F5344CB8AC3E}">
        <p14:creationId xmlns:p14="http://schemas.microsoft.com/office/powerpoint/2010/main" val="176977027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 -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580561"/>
            <a:ext cx="7886700" cy="3599193"/>
          </a:xfrm>
        </p:spPr>
        <p:txBody>
          <a:bodyPr/>
          <a:lstStyle/>
          <a:p>
            <a:r>
              <a:rPr lang="en-US" dirty="0"/>
              <a:t>Consider the B-Tree of order 5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Try to insert 8, 9, 39 and 4 into it.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189690"/>
            <a:ext cx="4271963" cy="10772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3876046"/>
            <a:ext cx="5904656" cy="2289257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Source : </a:t>
            </a:r>
            <a:r>
              <a:rPr lang="en-US" dirty="0">
                <a:hlinkClick r:id="rId5"/>
              </a:rPr>
              <a:t>http://masterraghu.com/subjects/Datastructures/ebooks/rema%20thareja.pdf</a:t>
            </a: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5431072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 -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44" y="1647825"/>
            <a:ext cx="6381244" cy="20975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92" y="3745396"/>
            <a:ext cx="6463396" cy="2380767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Source : </a:t>
            </a:r>
            <a:r>
              <a:rPr lang="en-US" dirty="0">
                <a:hlinkClick r:id="rId5"/>
              </a:rPr>
              <a:t>http://masterraghu.com/subjects/Datastructures/ebooks/rema%20thareja.pdf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059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Tree Terminology –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Height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Number of edges in longest path from the node to any leaf</a:t>
            </a:r>
          </a:p>
          <a:p>
            <a:r>
              <a:rPr lang="en-GB" dirty="0"/>
              <a:t>Height of any leaf node is 0</a:t>
            </a:r>
          </a:p>
          <a:p>
            <a:r>
              <a:rPr lang="en-GB" dirty="0"/>
              <a:t>Height of Tree = Height of Root node</a:t>
            </a:r>
          </a:p>
          <a:p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933056"/>
            <a:ext cx="2867025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48064" y="4149080"/>
            <a:ext cx="27363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Height A – 3</a:t>
            </a:r>
          </a:p>
          <a:p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Height B – 2</a:t>
            </a:r>
          </a:p>
          <a:p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Height D – 1</a:t>
            </a:r>
          </a:p>
          <a:p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Height C,G,E,F – 0</a:t>
            </a:r>
          </a:p>
          <a:p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Height of tree - 3</a:t>
            </a:r>
            <a:endParaRPr lang="en-IN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1924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Consider the B-Tree of order 3, try to insert 121 and 87.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a B-Tree of order 5, by inserting the following elements</a:t>
            </a:r>
          </a:p>
          <a:p>
            <a:r>
              <a:rPr lang="en-US" dirty="0"/>
              <a:t>3, 14, 7, 1, 8, 5, 11, 17, 13, 6, 23, 12, 20, 26, 4, 16, 18, 24, 25, and 19.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607821"/>
            <a:ext cx="5023470" cy="139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6661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76672"/>
            <a:ext cx="8229600" cy="1143000"/>
          </a:xfrm>
        </p:spPr>
        <p:txBody>
          <a:bodyPr/>
          <a:lstStyle/>
          <a:p>
            <a:pPr algn="ctr"/>
            <a:r>
              <a:rPr lang="en-US" dirty="0"/>
              <a:t>Deletion in a B-Tree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90779"/>
            <a:ext cx="7886700" cy="4490549"/>
          </a:xfrm>
        </p:spPr>
        <p:txBody>
          <a:bodyPr>
            <a:noAutofit/>
          </a:bodyPr>
          <a:lstStyle/>
          <a:p>
            <a:r>
              <a:rPr lang="en-US" sz="2000" dirty="0"/>
              <a:t>Like insertion, deletion also should be performed from leaf nodes.</a:t>
            </a:r>
          </a:p>
          <a:p>
            <a:r>
              <a:rPr lang="en-US" sz="2000" dirty="0"/>
              <a:t>There are two cases in deletion.</a:t>
            </a:r>
          </a:p>
          <a:p>
            <a:pPr lvl="1"/>
            <a:r>
              <a:rPr lang="en-US" sz="2000" dirty="0"/>
              <a:t>To delete a leaf node.</a:t>
            </a:r>
          </a:p>
          <a:p>
            <a:pPr lvl="1"/>
            <a:r>
              <a:rPr lang="en-US" sz="2000" dirty="0"/>
              <a:t>To delete an internal node.</a:t>
            </a:r>
          </a:p>
          <a:p>
            <a:r>
              <a:rPr lang="en-US" sz="2000" dirty="0"/>
              <a:t>Deleting leaf node</a:t>
            </a:r>
          </a:p>
          <a:p>
            <a:pPr lvl="1"/>
            <a:r>
              <a:rPr lang="en-US" sz="2000" dirty="0"/>
              <a:t>Search for the element to be deleted, if it is in the leaf node and the leaf node has more than m/2 elements then delete the element.</a:t>
            </a:r>
          </a:p>
          <a:p>
            <a:pPr lvl="1"/>
            <a:r>
              <a:rPr lang="en-US" sz="2000" dirty="0"/>
              <a:t>If the leaf node does not contain m/2 elements then take an element from either left or right sub tree.</a:t>
            </a:r>
          </a:p>
          <a:p>
            <a:pPr lvl="1"/>
            <a:r>
              <a:rPr lang="en-US" sz="2000" dirty="0"/>
              <a:t>If both the left and right sub tree contain only  minimum number of elements then create a new leaf node.</a:t>
            </a:r>
          </a:p>
        </p:txBody>
      </p:sp>
    </p:spTree>
    <p:extLst>
      <p:ext uri="{BB962C8B-B14F-4D97-AF65-F5344CB8AC3E}">
        <p14:creationId xmlns:p14="http://schemas.microsoft.com/office/powerpoint/2010/main" val="376084559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Deletion in a B-Tree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Deleting an internal node</a:t>
            </a:r>
          </a:p>
          <a:p>
            <a:pPr lvl="1"/>
            <a:r>
              <a:rPr lang="en-US" dirty="0"/>
              <a:t>If the element to be deleted is in an internal node then find the predecessor or successor of the element to be deleted and place it in the deleted element position.</a:t>
            </a:r>
          </a:p>
          <a:p>
            <a:pPr lvl="1"/>
            <a:r>
              <a:rPr lang="en-US" dirty="0"/>
              <a:t>The predecessor or successor of the element to be deleted will always be in the leaf node.</a:t>
            </a:r>
          </a:p>
          <a:p>
            <a:pPr lvl="1"/>
            <a:r>
              <a:rPr lang="en-US" dirty="0"/>
              <a:t>So the procedure will be similar to deleting an element from the leaf node.</a:t>
            </a:r>
          </a:p>
        </p:txBody>
      </p:sp>
    </p:spTree>
    <p:extLst>
      <p:ext uri="{BB962C8B-B14F-4D97-AF65-F5344CB8AC3E}">
        <p14:creationId xmlns:p14="http://schemas.microsoft.com/office/powerpoint/2010/main" val="232143823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Deletion -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14398"/>
            <a:ext cx="7886700" cy="3657148"/>
          </a:xfrm>
        </p:spPr>
        <p:txBody>
          <a:bodyPr>
            <a:normAutofit/>
          </a:bodyPr>
          <a:lstStyle/>
          <a:p>
            <a:r>
              <a:rPr lang="en-US" dirty="0"/>
              <a:t>Consider the B-Tree of order 5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Try to delete values 93, 201, 180 and 72 from it.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730128"/>
            <a:ext cx="7859216" cy="18428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4556035"/>
            <a:ext cx="7715200" cy="1929552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Source : </a:t>
            </a:r>
            <a:r>
              <a:rPr lang="en-US" dirty="0">
                <a:hlinkClick r:id="rId5"/>
              </a:rPr>
              <a:t>http://masterraghu.com/subjects/Datastructures/ebooks/rema%20thareja.pdf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362854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Deletion -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1369" y="1268760"/>
            <a:ext cx="8225127" cy="4968552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Source : </a:t>
            </a:r>
            <a:r>
              <a:rPr lang="en-US" dirty="0">
                <a:hlinkClick r:id="rId4"/>
              </a:rPr>
              <a:t>http://masterraghu.com/subjects/Datastructures/ebooks/rema%20thareja.pdf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97384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Deletion - Example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6512" y="1417638"/>
            <a:ext cx="7860288" cy="4027586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Source : </a:t>
            </a:r>
            <a:r>
              <a:rPr lang="en-US" dirty="0">
                <a:hlinkClick r:id="rId4"/>
              </a:rPr>
              <a:t>http://masterraghu.com/subjects/Datastructures/ebooks/rema%20thareja.pdf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05268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B-Tree of order 3, try to delete 36 and 109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45" y="2808090"/>
            <a:ext cx="5515855" cy="242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22032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Splay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Self-balancing BST with an additional property that recently accessed elements can be re-accessed fast.</a:t>
            </a:r>
          </a:p>
          <a:p>
            <a:r>
              <a:rPr lang="en-US" dirty="0"/>
              <a:t>All operations can be performed in O(log n) time.</a:t>
            </a:r>
          </a:p>
          <a:p>
            <a:r>
              <a:rPr lang="en-US" dirty="0"/>
              <a:t>All operations can be performed by combining with the basic operation called splaying.</a:t>
            </a:r>
          </a:p>
          <a:p>
            <a:r>
              <a:rPr lang="en-US" dirty="0"/>
              <a:t>Splaying the tree for a particular node rearranges the tree to place that node at the root.</a:t>
            </a:r>
          </a:p>
          <a:p>
            <a:r>
              <a:rPr lang="en-US" dirty="0"/>
              <a:t>Each splay step depends on three factors: </a:t>
            </a:r>
          </a:p>
          <a:p>
            <a:r>
              <a:rPr lang="en-US" dirty="0"/>
              <a:t>Whether N is the left or right child of its parent P, </a:t>
            </a:r>
          </a:p>
          <a:p>
            <a:r>
              <a:rPr lang="en-US" dirty="0"/>
              <a:t>Whether P is the root or not, and if not, </a:t>
            </a:r>
          </a:p>
          <a:p>
            <a:r>
              <a:rPr lang="en-US" dirty="0"/>
              <a:t>Whether P is the left or right child of its parent, G (N’s grandparent). </a:t>
            </a:r>
          </a:p>
        </p:txBody>
      </p:sp>
    </p:spTree>
    <p:extLst>
      <p:ext uri="{BB962C8B-B14F-4D97-AF65-F5344CB8AC3E}">
        <p14:creationId xmlns:p14="http://schemas.microsoft.com/office/powerpoint/2010/main" val="148113013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F3B71E-40BE-4287-8396-E7E119D3E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04" y="1916832"/>
            <a:ext cx="8579296" cy="3600399"/>
          </a:xfrm>
        </p:spPr>
      </p:pic>
    </p:spTree>
    <p:extLst>
      <p:ext uri="{BB962C8B-B14F-4D97-AF65-F5344CB8AC3E}">
        <p14:creationId xmlns:p14="http://schemas.microsoft.com/office/powerpoint/2010/main" val="149164501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862186-45DA-47EE-954A-09967D76B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6792"/>
            <a:ext cx="9144000" cy="360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98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Tree Terminology –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Depth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Number of edges from root node to particular node is Depth</a:t>
            </a:r>
          </a:p>
          <a:p>
            <a:r>
              <a:rPr lang="en-GB" dirty="0"/>
              <a:t>Depth of root node is 0</a:t>
            </a:r>
          </a:p>
          <a:p>
            <a:r>
              <a:rPr lang="en-GB" dirty="0"/>
              <a:t>Depth of Tree = Depth of longest path from root to leaf</a:t>
            </a:r>
          </a:p>
          <a:p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299917"/>
            <a:ext cx="2867025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48064" y="4615968"/>
            <a:ext cx="27363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Depth A – 0</a:t>
            </a:r>
          </a:p>
          <a:p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Depth B ,C – 1</a:t>
            </a:r>
          </a:p>
          <a:p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Depth D, E, F – 2</a:t>
            </a:r>
          </a:p>
          <a:p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Depth G – 3</a:t>
            </a:r>
          </a:p>
          <a:p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Depth of tree - 3</a:t>
            </a:r>
            <a:endParaRPr lang="en-IN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51874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21EEEB-1FA0-4F34-8761-FABCDEBB5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2776"/>
            <a:ext cx="9144000" cy="381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36824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1635F7-2E42-4B0E-8AAA-A1954B590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800"/>
            <a:ext cx="9144000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7241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7BDCA0-452C-4D54-8B36-8DAF5E3AB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4825"/>
            <a:ext cx="9144000" cy="295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4067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25EA9F-15AE-469A-8715-C945C1B56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800"/>
            <a:ext cx="9144000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850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Splay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Zig</a:t>
            </a:r>
            <a:r>
              <a:rPr lang="en-US" dirty="0"/>
              <a:t> – </a:t>
            </a:r>
            <a:r>
              <a:rPr lang="en-US" dirty="0" err="1"/>
              <a:t>Zag</a:t>
            </a:r>
            <a:r>
              <a:rPr lang="en-US" dirty="0"/>
              <a:t> Step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62" y="2906551"/>
            <a:ext cx="6378464" cy="276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7677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C4558-AA4B-4087-99FB-E559F8A6B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576" y="1196752"/>
            <a:ext cx="8229600" cy="74868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                       RED        </a:t>
            </a:r>
            <a:r>
              <a:rPr lang="en-US" dirty="0"/>
              <a:t>-BLACK TREE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270391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46A326-6943-4155-88CF-4CCB79CC9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44824"/>
            <a:ext cx="8435280" cy="301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1141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4B0AFC-6F92-4885-AA0C-0FBE10AD8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423987"/>
            <a:ext cx="9010650" cy="4010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6B9705-8731-444A-844B-12148EC0E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692696"/>
            <a:ext cx="362902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5929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11409E-44D6-447D-91BF-9FFDD3B16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332656"/>
            <a:ext cx="7781925" cy="72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75964E-7DDA-4806-B092-69769398B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908720"/>
            <a:ext cx="6537920" cy="409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7156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25E62-6A73-4230-95E8-59E18442F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F102BF-EA79-4487-8436-695E63D0B1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1662" y="2353469"/>
            <a:ext cx="5400675" cy="3019425"/>
          </a:xfrm>
        </p:spPr>
      </p:pic>
    </p:spTree>
    <p:extLst>
      <p:ext uri="{BB962C8B-B14F-4D97-AF65-F5344CB8AC3E}">
        <p14:creationId xmlns:p14="http://schemas.microsoft.com/office/powerpoint/2010/main" val="2632868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Tree Terminology –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Subtree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Each child of a tree forms a </a:t>
            </a:r>
            <a:r>
              <a:rPr lang="en-GB" dirty="0" err="1"/>
              <a:t>subtree</a:t>
            </a:r>
            <a:r>
              <a:rPr lang="en-GB" dirty="0"/>
              <a:t> recursively</a:t>
            </a:r>
          </a:p>
          <a:p>
            <a:endParaRPr lang="en-GB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636912"/>
            <a:ext cx="3886200" cy="320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135164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F77F90-9A17-4208-BB0A-24C0BB29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19" y="937496"/>
            <a:ext cx="8912103" cy="498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9777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CE5BB6-9B1E-44D4-9A0C-B7D61512B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752"/>
            <a:ext cx="9144000" cy="546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08887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B86239-BB0E-458C-9A54-93F3ABAAD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84" y="764703"/>
            <a:ext cx="8853316" cy="550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7118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72CF42-8619-4258-BB32-C143AC7C7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843178"/>
            <a:ext cx="8532440" cy="557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59180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948591-EF1D-403F-8EC2-96EE51763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80728"/>
            <a:ext cx="9144000" cy="400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4249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1A4B11-A61D-437B-B7FD-E3FD8D0CC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5283"/>
            <a:ext cx="9144000" cy="398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4364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0580D3-7988-470E-A551-625F89718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62" y="1409700"/>
            <a:ext cx="64674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9215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844371"/>
            <a:ext cx="8229600" cy="1143000"/>
          </a:xfrm>
        </p:spPr>
        <p:txBody>
          <a:bodyPr/>
          <a:lstStyle/>
          <a:p>
            <a:pPr algn="ctr"/>
            <a:r>
              <a:rPr lang="en-US" dirty="0"/>
              <a:t>Red-Black Tree -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2733" y="1987371"/>
            <a:ext cx="7447208" cy="3602865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Source : </a:t>
            </a:r>
            <a:r>
              <a:rPr lang="en-US" dirty="0">
                <a:hlinkClick r:id="rId4"/>
              </a:rPr>
              <a:t>http://masterraghu.com/subjects/Datastructures/ebooks/rema%20thareja.pdf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93733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Say whether the following trees are red-black or not.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962275"/>
            <a:ext cx="4588099" cy="2628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099" y="2840236"/>
            <a:ext cx="4555901" cy="2700338"/>
          </a:xfrm>
          <a:prstGeom prst="rect">
            <a:avLst/>
          </a:prstGeom>
        </p:spPr>
      </p:pic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r>
              <a:rPr lang="en-US" dirty="0"/>
              <a:t>Source : </a:t>
            </a:r>
            <a:r>
              <a:rPr lang="en-US" dirty="0">
                <a:hlinkClick r:id="rId4"/>
              </a:rPr>
              <a:t>http://masterraghu.com/subjects/Datastructures/ebooks/rema%20thareja.pdf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88317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701824"/>
            <a:ext cx="8229600" cy="1143000"/>
          </a:xfrm>
        </p:spPr>
        <p:txBody>
          <a:bodyPr/>
          <a:lstStyle/>
          <a:p>
            <a:pPr algn="ctr"/>
            <a:r>
              <a:rPr lang="en-US" dirty="0"/>
              <a:t>Red Black Trees - 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Insertion operation starts in the same way as we add new node in the BST.</a:t>
            </a:r>
          </a:p>
          <a:p>
            <a:r>
              <a:rPr lang="en-US" dirty="0"/>
              <a:t>The difference is, in BST the new node is added as a leaf node whereas in red-black tree there is no data in the leaf node.</a:t>
            </a:r>
          </a:p>
          <a:p>
            <a:r>
              <a:rPr lang="en-US" dirty="0"/>
              <a:t>So we add the new node as a red interior node which has two black child nodes.</a:t>
            </a:r>
          </a:p>
          <a:p>
            <a:r>
              <a:rPr lang="en-US" dirty="0"/>
              <a:t>When a new node is added, it may violate some properties of the red-black tree.</a:t>
            </a:r>
          </a:p>
          <a:p>
            <a:r>
              <a:rPr lang="en-US" dirty="0"/>
              <a:t>So in order to restore their property, we check for certain cases and restore the property depending on the case that turns up after insertion.</a:t>
            </a:r>
          </a:p>
          <a:p>
            <a:r>
              <a:rPr lang="en-US" dirty="0"/>
              <a:t>Terminology</a:t>
            </a:r>
          </a:p>
          <a:p>
            <a:r>
              <a:rPr lang="en-US" dirty="0"/>
              <a:t>Grandparent node (G) of node (N) - parent of N’s parent (P)</a:t>
            </a:r>
          </a:p>
          <a:p>
            <a:r>
              <a:rPr lang="en-US" dirty="0"/>
              <a:t>Uncle node (U) of node (N) - sibling of N’s parent (P)</a:t>
            </a:r>
          </a:p>
        </p:txBody>
      </p:sp>
    </p:spTree>
    <p:extLst>
      <p:ext uri="{BB962C8B-B14F-4D97-AF65-F5344CB8AC3E}">
        <p14:creationId xmlns:p14="http://schemas.microsoft.com/office/powerpoint/2010/main" val="2526630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Tree Terminology –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Forest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Set of disjoint trees</a:t>
            </a:r>
            <a:endParaRPr lang="en-IN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636912"/>
            <a:ext cx="4800600" cy="239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10975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917848"/>
            <a:ext cx="8229600" cy="1143000"/>
          </a:xfrm>
        </p:spPr>
        <p:txBody>
          <a:bodyPr/>
          <a:lstStyle/>
          <a:p>
            <a:pPr algn="ctr"/>
            <a:r>
              <a:rPr lang="en-US" dirty="0"/>
              <a:t>Red Black Trees - 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954" y="2060848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When we insert a new node in a red-black tree, note the following: </a:t>
            </a:r>
          </a:p>
          <a:p>
            <a:r>
              <a:rPr lang="en-US" dirty="0"/>
              <a:t>All leaf nodes are always black. So property 3 always holds true. </a:t>
            </a:r>
          </a:p>
          <a:p>
            <a:r>
              <a:rPr lang="en-US" dirty="0"/>
              <a:t>Property 4 (both children of every red node are black) is threatened only by adding a red node, repainting a black node red, or a rotation. </a:t>
            </a:r>
          </a:p>
          <a:p>
            <a:r>
              <a:rPr lang="en-US" dirty="0"/>
              <a:t>Property 5 (all paths from any given node to its leaf nodes has equal number of black nodes) is threatened only by adding a black node, repainting a red node black, or a rotation.</a:t>
            </a:r>
          </a:p>
          <a:p>
            <a:r>
              <a:rPr lang="en-US" dirty="0"/>
              <a:t>Case 1: The new node N is added as the root of the Tree</a:t>
            </a:r>
          </a:p>
          <a:p>
            <a:pPr lvl="1"/>
            <a:r>
              <a:rPr lang="en-US" dirty="0"/>
              <a:t>In this case, N is repainted black, as the root should be black always.</a:t>
            </a:r>
          </a:p>
          <a:p>
            <a:r>
              <a:rPr lang="en-US" dirty="0"/>
              <a:t>Case 2: The new node’s parent P is black</a:t>
            </a:r>
          </a:p>
          <a:p>
            <a:pPr lvl="1"/>
            <a:r>
              <a:rPr lang="en-US" dirty="0"/>
              <a:t>In this case, both children of every red node are black, so Property 4 is not invalidated. Property 5 is also not threatened. </a:t>
            </a:r>
          </a:p>
        </p:txBody>
      </p:sp>
    </p:spTree>
    <p:extLst>
      <p:ext uri="{BB962C8B-B14F-4D97-AF65-F5344CB8AC3E}">
        <p14:creationId xmlns:p14="http://schemas.microsoft.com/office/powerpoint/2010/main" val="128325145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822" y="846138"/>
            <a:ext cx="8229600" cy="1143000"/>
          </a:xfrm>
        </p:spPr>
        <p:txBody>
          <a:bodyPr/>
          <a:lstStyle/>
          <a:p>
            <a:pPr algn="ctr"/>
            <a:r>
              <a:rPr lang="en-US" dirty="0"/>
              <a:t>Red Black Trees - 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Case 3: If Both the Parent (P) and the Uncle (U) are Red</a:t>
            </a:r>
          </a:p>
          <a:p>
            <a:r>
              <a:rPr lang="en-US" dirty="0"/>
              <a:t>In this case, Property 5 which says all paths from any given node to its leaf nodes have an equal number of black nodes is violated.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597" y="4140200"/>
            <a:ext cx="4036219" cy="198596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08725"/>
            <a:ext cx="3086100" cy="273844"/>
          </a:xfrm>
        </p:spPr>
        <p:txBody>
          <a:bodyPr/>
          <a:lstStyle/>
          <a:p>
            <a:r>
              <a:rPr lang="en-US" dirty="0"/>
              <a:t>Source : </a:t>
            </a:r>
            <a:r>
              <a:rPr lang="en-US" dirty="0">
                <a:hlinkClick r:id="rId3"/>
              </a:rPr>
              <a:t>http://masterraghu.com/subjects/Datastructures/ebooks/rema%20thareja.pdf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91914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764704"/>
            <a:ext cx="8229600" cy="1143000"/>
          </a:xfrm>
        </p:spPr>
        <p:txBody>
          <a:bodyPr/>
          <a:lstStyle/>
          <a:p>
            <a:pPr algn="ctr"/>
            <a:r>
              <a:rPr lang="en-US" dirty="0"/>
              <a:t>Red Black Trees - 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Case 4: The Parent P is Red but the Uncle U is Black and N is the Right Child of P and P is the Left Child of G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549" y="3067435"/>
            <a:ext cx="4920333" cy="252374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r>
              <a:rPr lang="en-US" dirty="0"/>
              <a:t>Source : </a:t>
            </a:r>
            <a:r>
              <a:rPr lang="en-US" dirty="0">
                <a:hlinkClick r:id="rId3"/>
              </a:rPr>
              <a:t>http://masterraghu.com/subjects/Datastructures/ebooks/rema%20thareja.pdf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15404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690504"/>
            <a:ext cx="8229600" cy="1143000"/>
          </a:xfrm>
        </p:spPr>
        <p:txBody>
          <a:bodyPr/>
          <a:lstStyle/>
          <a:p>
            <a:pPr algn="ctr"/>
            <a:r>
              <a:rPr lang="en-US" dirty="0"/>
              <a:t>Red Black Trees - 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Case 5: The parent P is red but the uncle U is black and the new node N is the left child of P, and P is the left child of its parent G.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451" y="3209808"/>
            <a:ext cx="4386263" cy="2381368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r>
              <a:rPr lang="en-US" dirty="0"/>
              <a:t>Source : </a:t>
            </a:r>
            <a:r>
              <a:rPr lang="en-US" dirty="0">
                <a:hlinkClick r:id="rId3"/>
              </a:rPr>
              <a:t>http://masterraghu.com/subjects/Datastructures/ebooks/rema%20thareja.pdf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58537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1. </a:t>
            </a:r>
            <a:r>
              <a:rPr lang="en-US" dirty="0" err="1"/>
              <a:t>Reema</a:t>
            </a:r>
            <a:r>
              <a:rPr lang="en-US" dirty="0"/>
              <a:t> </a:t>
            </a:r>
            <a:r>
              <a:rPr lang="en-US" dirty="0" err="1"/>
              <a:t>Thareja</a:t>
            </a:r>
            <a:r>
              <a:rPr lang="en-US" dirty="0"/>
              <a:t>, Data Structures Using C, 1</a:t>
            </a:r>
            <a:r>
              <a:rPr lang="en-US" baseline="30000" dirty="0"/>
              <a:t>st</a:t>
            </a:r>
            <a:r>
              <a:rPr lang="en-US" dirty="0"/>
              <a:t> ed., Oxford Higher Education, 2011</a:t>
            </a:r>
          </a:p>
          <a:p>
            <a:pPr marL="0" indent="0">
              <a:buNone/>
            </a:pPr>
            <a:r>
              <a:rPr lang="en-US" dirty="0"/>
              <a:t>2. Thomas H </a:t>
            </a:r>
            <a:r>
              <a:rPr lang="en-US" dirty="0" err="1"/>
              <a:t>Cormen</a:t>
            </a:r>
            <a:r>
              <a:rPr lang="en-US" dirty="0"/>
              <a:t>, Charles E </a:t>
            </a:r>
            <a:r>
              <a:rPr lang="en-US" dirty="0" err="1"/>
              <a:t>Leiserson</a:t>
            </a:r>
            <a:r>
              <a:rPr lang="en-US" dirty="0"/>
              <a:t>, Ronald L </a:t>
            </a:r>
            <a:r>
              <a:rPr lang="en-US" dirty="0" err="1"/>
              <a:t>Revest</a:t>
            </a:r>
            <a:r>
              <a:rPr lang="en-US" dirty="0"/>
              <a:t>, Clifford Stein, Introduction to Algorithms 3</a:t>
            </a:r>
            <a:r>
              <a:rPr lang="en-US" baseline="30000" dirty="0"/>
              <a:t>rd</a:t>
            </a:r>
            <a:r>
              <a:rPr lang="en-US" dirty="0"/>
              <a:t> ed., The MIT Press Cambridge, 2014</a:t>
            </a:r>
          </a:p>
          <a:p>
            <a:pPr marL="0" indent="0">
              <a:buNone/>
            </a:pPr>
            <a:r>
              <a:rPr lang="en-US" dirty="0"/>
              <a:t>3. Mark Allen Weiss, Data Structures and Algorithm Analysis in C, 2</a:t>
            </a:r>
            <a:r>
              <a:rPr lang="en-US" baseline="30000" dirty="0"/>
              <a:t>nd</a:t>
            </a:r>
            <a:r>
              <a:rPr lang="en-US" dirty="0"/>
              <a:t> ed., Pearson Education, 2015</a:t>
            </a:r>
            <a:endParaRPr lang="en-US" dirty="0">
              <a:hlinkClick r:id="rId2"/>
            </a:endParaRPr>
          </a:p>
          <a:p>
            <a:pPr marL="0" indent="0">
              <a:buNone/>
            </a:pPr>
            <a:r>
              <a:rPr lang="en-US" dirty="0">
                <a:hlinkClick r:id="rId2"/>
              </a:rPr>
              <a:t>4.http://masterraghu.com/subjects/Datastructures/ebooks/rema%20thareja.pdf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285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Tree Terminology -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Path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A path from node a</a:t>
            </a:r>
            <a:r>
              <a:rPr lang="en-US" baseline="30000" dirty="0"/>
              <a:t>1</a:t>
            </a:r>
            <a:r>
              <a:rPr lang="en-US" dirty="0"/>
              <a:t> to </a:t>
            </a:r>
            <a:r>
              <a:rPr lang="en-US" dirty="0" err="1"/>
              <a:t>a</a:t>
            </a:r>
            <a:r>
              <a:rPr lang="en-US" baseline="30000" dirty="0" err="1"/>
              <a:t>k</a:t>
            </a:r>
            <a:r>
              <a:rPr lang="en-US" dirty="0"/>
              <a:t> is defined as a sequence of nodes a</a:t>
            </a:r>
            <a:r>
              <a:rPr lang="en-US" baseline="30000" dirty="0"/>
              <a:t>1</a:t>
            </a:r>
            <a:r>
              <a:rPr lang="en-US" dirty="0"/>
              <a:t>, a</a:t>
            </a:r>
            <a:r>
              <a:rPr lang="en-US" baseline="30000" dirty="0"/>
              <a:t>2</a:t>
            </a:r>
            <a:r>
              <a:rPr lang="en-US" dirty="0"/>
              <a:t>, . . . , </a:t>
            </a:r>
            <a:r>
              <a:rPr lang="en-US" dirty="0" err="1"/>
              <a:t>a</a:t>
            </a:r>
            <a:r>
              <a:rPr lang="en-US" baseline="30000" dirty="0" err="1"/>
              <a:t>k</a:t>
            </a:r>
            <a:r>
              <a:rPr lang="en-US" dirty="0"/>
              <a:t> such that </a:t>
            </a:r>
            <a:r>
              <a:rPr lang="en-US" dirty="0" err="1"/>
              <a:t>a</a:t>
            </a:r>
            <a:r>
              <a:rPr lang="en-US" baseline="30000" dirty="0" err="1"/>
              <a:t>i</a:t>
            </a:r>
            <a:r>
              <a:rPr lang="en-US" dirty="0"/>
              <a:t> is the parent of a</a:t>
            </a:r>
            <a:r>
              <a:rPr lang="en-US" baseline="30000" dirty="0"/>
              <a:t>i+1</a:t>
            </a:r>
            <a:r>
              <a:rPr lang="en-US" dirty="0"/>
              <a:t> for 1 ≤ i &lt; k</a:t>
            </a:r>
            <a:endParaRPr lang="en-IN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429000"/>
            <a:ext cx="2667000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0" y="3789040"/>
            <a:ext cx="2066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accent2">
                    <a:lumMod val="75000"/>
                  </a:schemeClr>
                </a:solidFill>
              </a:rPr>
              <a:t>Path A-G: A,B,D,G</a:t>
            </a:r>
            <a:endParaRPr lang="en-IN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63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Syllabus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General Trees , Tree Terminologies  </a:t>
            </a:r>
          </a:p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Tree Representation , Tree Traversal </a:t>
            </a:r>
          </a:p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Binary Tree Representation , Expression Trees  </a:t>
            </a:r>
          </a:p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Binary Tree Traversal , Threaded Binary Tree</a:t>
            </a:r>
          </a:p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Binary Search Tree :Construction, Searching Insertion and Deletion</a:t>
            </a:r>
          </a:p>
          <a:p>
            <a:r>
              <a:rPr lang="en-GB" dirty="0" err="1">
                <a:solidFill>
                  <a:schemeClr val="tx2">
                    <a:lumMod val="75000"/>
                  </a:schemeClr>
                </a:solidFill>
              </a:rPr>
              <a:t>AVLTrees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: Rotations , Insertions</a:t>
            </a:r>
          </a:p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B-Trees Constructions , B-Trees Search  </a:t>
            </a:r>
          </a:p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B-Trees Deletions, Splay Trees </a:t>
            </a:r>
          </a:p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Red Black Trees , Red Black Trees Insertion </a:t>
            </a:r>
            <a:endParaRPr lang="en-IN" dirty="0">
              <a:solidFill>
                <a:schemeClr val="tx2">
                  <a:lumMod val="75000"/>
                </a:schemeClr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0867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Tree Terminology –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length of Path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Number of edges in the path</a:t>
            </a:r>
          </a:p>
          <a:p>
            <a:endParaRPr lang="en-I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852936"/>
            <a:ext cx="2667000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72000" y="3356992"/>
            <a:ext cx="28083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accent2">
                    <a:lumMod val="75000"/>
                  </a:schemeClr>
                </a:solidFill>
              </a:rPr>
              <a:t>Path A-G: A – B – D – G</a:t>
            </a:r>
          </a:p>
          <a:p>
            <a:r>
              <a:rPr lang="en-GB" sz="20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  <a:p>
            <a:r>
              <a:rPr lang="en-GB" sz="2000" b="1" dirty="0">
                <a:solidFill>
                  <a:schemeClr val="accent2">
                    <a:lumMod val="75000"/>
                  </a:schemeClr>
                </a:solidFill>
              </a:rPr>
              <a:t>Length of path A-G : 3</a:t>
            </a:r>
            <a:endParaRPr lang="en-IN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651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Tree Terminology –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ncestor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&amp; Descendant 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there is a path from A to B, then A is an ancestor of B and B is a descendant of A</a:t>
            </a:r>
            <a:endParaRPr lang="en-I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852936"/>
            <a:ext cx="2667000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72000" y="3356992"/>
            <a:ext cx="30243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accent2">
                    <a:lumMod val="75000"/>
                  </a:schemeClr>
                </a:solidFill>
              </a:rPr>
              <a:t>Path A-G: A – B – D – G</a:t>
            </a:r>
          </a:p>
          <a:p>
            <a:r>
              <a:rPr lang="en-GB" sz="20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  <a:p>
            <a:r>
              <a:rPr lang="en-GB" sz="2000" b="1" dirty="0">
                <a:solidFill>
                  <a:schemeClr val="accent2">
                    <a:lumMod val="75000"/>
                  </a:schemeClr>
                </a:solidFill>
              </a:rPr>
              <a:t>A – Ancestor for G, B, D…</a:t>
            </a:r>
          </a:p>
          <a:p>
            <a:endParaRPr lang="en-GB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GB" sz="2000" b="1" dirty="0">
                <a:solidFill>
                  <a:schemeClr val="accent2">
                    <a:lumMod val="75000"/>
                  </a:schemeClr>
                </a:solidFill>
              </a:rPr>
              <a:t>G – Descendant of D,B,A</a:t>
            </a:r>
            <a:endParaRPr lang="en-IN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516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Binary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binary tree is a data structure specified as a set of so-called node elements. The topmost element in a binary tree is called the root node, and each node has 0, 1, or at most 2 kids.</a:t>
            </a:r>
          </a:p>
          <a:p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4221088"/>
            <a:ext cx="3114675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400128"/>
            <a:ext cx="25908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4728740"/>
            <a:ext cx="1666875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531" y="3717032"/>
            <a:ext cx="3209925" cy="315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0061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Similar binary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Tree with same structure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924944"/>
            <a:ext cx="2600325" cy="237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068960"/>
            <a:ext cx="205740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4510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Copies of Binary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Same structure and same data node</a:t>
            </a:r>
          </a:p>
          <a:p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852936"/>
            <a:ext cx="205740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720" y="2852911"/>
            <a:ext cx="205740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1196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Complete Binary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Except last level, all the nodes need to completely filled</a:t>
            </a:r>
          </a:p>
          <a:p>
            <a:r>
              <a:rPr lang="en-GB" dirty="0"/>
              <a:t>All nodes filled from left to right</a:t>
            </a:r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620660"/>
            <a:ext cx="2905125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3796853"/>
            <a:ext cx="2562225" cy="237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3620660"/>
            <a:ext cx="3672408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9512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Binary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Each node will have either two child or zero child</a:t>
            </a:r>
          </a:p>
          <a:p>
            <a:r>
              <a:rPr lang="en-GB" dirty="0"/>
              <a:t>Nodes with two children – Internal nodes</a:t>
            </a:r>
          </a:p>
          <a:p>
            <a:r>
              <a:rPr lang="en-GB" dirty="0"/>
              <a:t>Node with no child – External nodes</a:t>
            </a:r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815" y="4251747"/>
            <a:ext cx="3414337" cy="2489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9154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Representation of Binary Tree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Each node – three portion – Data portion, left child pointer, Right child pointer</a:t>
            </a:r>
            <a:endParaRPr lang="en-IN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068960"/>
            <a:ext cx="8248650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3717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Linked List Representation of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Struct</a:t>
            </a:r>
            <a:r>
              <a:rPr lang="en-GB" dirty="0"/>
              <a:t> NODE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 err="1"/>
              <a:t>Struct</a:t>
            </a:r>
            <a:r>
              <a:rPr lang="en-GB" dirty="0"/>
              <a:t> NODE *</a:t>
            </a:r>
            <a:r>
              <a:rPr lang="en-GB" dirty="0" err="1"/>
              <a:t>leftchild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 err="1"/>
              <a:t>Int</a:t>
            </a:r>
            <a:r>
              <a:rPr lang="en-GB" dirty="0"/>
              <a:t> value;</a:t>
            </a:r>
          </a:p>
          <a:p>
            <a:pPr marL="0" indent="0">
              <a:buNone/>
            </a:pPr>
            <a:r>
              <a:rPr lang="en-GB" dirty="0" err="1"/>
              <a:t>Struct</a:t>
            </a:r>
            <a:r>
              <a:rPr lang="en-GB" dirty="0"/>
              <a:t> NODE *</a:t>
            </a:r>
            <a:r>
              <a:rPr lang="en-GB" dirty="0" err="1"/>
              <a:t>rightchild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/>
              <a:t>};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6673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Linked List Representation of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204864"/>
            <a:ext cx="3752850" cy="321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2492896"/>
            <a:ext cx="4032448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0078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General Trees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Linear access time for linked lists too high.</a:t>
            </a:r>
          </a:p>
          <a:p>
            <a:r>
              <a:rPr lang="en-US" dirty="0"/>
              <a:t>Solution – group data into trees.</a:t>
            </a:r>
          </a:p>
          <a:p>
            <a:r>
              <a:rPr lang="en-GB" dirty="0"/>
              <a:t>Trees – non linear data structure</a:t>
            </a:r>
          </a:p>
          <a:p>
            <a:r>
              <a:rPr lang="en-GB" dirty="0"/>
              <a:t>Used to represent data contains a hierarchical relationship among elements example: family, record</a:t>
            </a:r>
          </a:p>
          <a:p>
            <a:r>
              <a:rPr lang="en-US" dirty="0"/>
              <a:t>Worst Case time – O(log n)</a:t>
            </a:r>
          </a:p>
          <a:p>
            <a:r>
              <a:rPr lang="en-US" dirty="0"/>
              <a:t>Tree can be defined in many ways, </a:t>
            </a:r>
            <a:r>
              <a:rPr lang="en-US" dirty="0" err="1"/>
              <a:t>eg</a:t>
            </a:r>
            <a:r>
              <a:rPr lang="en-US" dirty="0"/>
              <a:t>: recursively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362614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Expression Tree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Used to store algebraic expression</a:t>
            </a:r>
          </a:p>
          <a:p>
            <a:r>
              <a:rPr lang="en-GB" dirty="0"/>
              <a:t>Example 1:</a:t>
            </a:r>
            <a:r>
              <a:rPr lang="en-IN" dirty="0"/>
              <a:t> </a:t>
            </a:r>
            <a:r>
              <a:rPr lang="en-IN" dirty="0" err="1"/>
              <a:t>exp</a:t>
            </a:r>
            <a:r>
              <a:rPr lang="en-IN" dirty="0"/>
              <a:t> = (</a:t>
            </a:r>
            <a:r>
              <a:rPr lang="en-IN" dirty="0" err="1"/>
              <a:t>a+b</a:t>
            </a:r>
            <a:r>
              <a:rPr lang="en-IN" dirty="0"/>
              <a:t>)*(</a:t>
            </a:r>
            <a:r>
              <a:rPr lang="en-IN" dirty="0" err="1"/>
              <a:t>b+c</a:t>
            </a:r>
            <a:r>
              <a:rPr lang="en-IN" dirty="0"/>
              <a:t>)</a:t>
            </a:r>
            <a:endParaRPr lang="en-GB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68960"/>
            <a:ext cx="3848100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0501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Expression Tree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Used to store algebraic expression</a:t>
            </a:r>
          </a:p>
          <a:p>
            <a:r>
              <a:rPr lang="en-GB" dirty="0"/>
              <a:t>Example 1:</a:t>
            </a:r>
            <a:r>
              <a:rPr lang="en-IN" dirty="0"/>
              <a:t> </a:t>
            </a:r>
            <a:r>
              <a:rPr lang="en-IN" dirty="0" err="1"/>
              <a:t>exp</a:t>
            </a:r>
            <a:r>
              <a:rPr lang="en-IN" dirty="0"/>
              <a:t> = </a:t>
            </a:r>
            <a:r>
              <a:rPr lang="en-IN" dirty="0" err="1"/>
              <a:t>x+y</a:t>
            </a:r>
            <a:r>
              <a:rPr lang="en-IN" dirty="0"/>
              <a:t>/z*w-u</a:t>
            </a:r>
          </a:p>
          <a:p>
            <a:r>
              <a:rPr lang="en-GB" dirty="0"/>
              <a:t>Can be written as: </a:t>
            </a:r>
            <a:r>
              <a:rPr lang="en-GB" dirty="0" err="1"/>
              <a:t>exp</a:t>
            </a:r>
            <a:r>
              <a:rPr lang="en-GB" dirty="0"/>
              <a:t> = ((x+ ((y/z)*w)-u)</a:t>
            </a:r>
            <a:endParaRPr lang="en-IN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212976"/>
            <a:ext cx="3162300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79393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Binary Tree Traversal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Traversal – visiting all node only once</a:t>
            </a:r>
          </a:p>
          <a:p>
            <a:r>
              <a:rPr lang="en-GB" dirty="0"/>
              <a:t>Based on the order of visiting :</a:t>
            </a:r>
          </a:p>
          <a:p>
            <a:pPr lvl="1"/>
            <a:r>
              <a:rPr lang="en-GB" dirty="0"/>
              <a:t>In – order traversal</a:t>
            </a:r>
          </a:p>
          <a:p>
            <a:pPr lvl="1"/>
            <a:r>
              <a:rPr lang="en-GB" dirty="0"/>
              <a:t>Pre – order traversal</a:t>
            </a:r>
          </a:p>
          <a:p>
            <a:pPr lvl="1"/>
            <a:r>
              <a:rPr lang="en-GB" dirty="0"/>
              <a:t>Post – order traversal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92239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In-order Traversal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Traverse left node , visit root node, Traverse right node</a:t>
            </a:r>
          </a:p>
          <a:p>
            <a:endParaRPr lang="en-GB" dirty="0"/>
          </a:p>
          <a:p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212976"/>
            <a:ext cx="187642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19872" y="2636912"/>
            <a:ext cx="4250074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</a:rPr>
              <a:t>Traverse Left node– B</a:t>
            </a:r>
          </a:p>
          <a:p>
            <a:r>
              <a:rPr lang="en-GB" sz="2800" b="1" dirty="0">
                <a:solidFill>
                  <a:schemeClr val="accent2"/>
                </a:solidFill>
              </a:rPr>
              <a:t>No left child for B </a:t>
            </a:r>
            <a:r>
              <a:rPr lang="en-GB" sz="2800" b="1" dirty="0" err="1">
                <a:solidFill>
                  <a:schemeClr val="accent2"/>
                </a:solidFill>
              </a:rPr>
              <a:t>subtree</a:t>
            </a:r>
            <a:endParaRPr lang="en-GB" sz="2800" b="1" dirty="0">
              <a:solidFill>
                <a:schemeClr val="accent2"/>
              </a:solidFill>
            </a:endParaRPr>
          </a:p>
          <a:p>
            <a:r>
              <a:rPr lang="en-GB" sz="2800" b="1" dirty="0">
                <a:solidFill>
                  <a:schemeClr val="accent3">
                    <a:lumMod val="75000"/>
                  </a:schemeClr>
                </a:solidFill>
              </a:rPr>
              <a:t>Visit root node B</a:t>
            </a:r>
          </a:p>
          <a:p>
            <a:r>
              <a:rPr lang="en-GB" sz="2800" b="1" dirty="0">
                <a:solidFill>
                  <a:schemeClr val="accent2"/>
                </a:solidFill>
              </a:rPr>
              <a:t>No right child for B </a:t>
            </a:r>
            <a:r>
              <a:rPr lang="en-GB" sz="2800" b="1" dirty="0" err="1">
                <a:solidFill>
                  <a:schemeClr val="accent2"/>
                </a:solidFill>
              </a:rPr>
              <a:t>subtree</a:t>
            </a:r>
            <a:endParaRPr lang="en-GB" sz="2800" b="1" dirty="0">
              <a:solidFill>
                <a:schemeClr val="accent2"/>
              </a:solidFill>
            </a:endParaRPr>
          </a:p>
          <a:p>
            <a:r>
              <a:rPr lang="en-GB" sz="2800" b="1" dirty="0">
                <a:solidFill>
                  <a:schemeClr val="accent3">
                    <a:lumMod val="75000"/>
                  </a:schemeClr>
                </a:solidFill>
              </a:rPr>
              <a:t>Visit root node A</a:t>
            </a:r>
          </a:p>
          <a:p>
            <a:r>
              <a:rPr lang="en-GB" sz="2800" b="1" dirty="0">
                <a:solidFill>
                  <a:schemeClr val="accent2">
                    <a:lumMod val="75000"/>
                  </a:schemeClr>
                </a:solidFill>
              </a:rPr>
              <a:t>Traverse Right node– C</a:t>
            </a:r>
          </a:p>
          <a:p>
            <a:r>
              <a:rPr lang="en-GB" sz="2800" b="1" dirty="0">
                <a:solidFill>
                  <a:schemeClr val="accent2">
                    <a:lumMod val="75000"/>
                  </a:schemeClr>
                </a:solidFill>
              </a:rPr>
              <a:t>No left child for C </a:t>
            </a:r>
            <a:r>
              <a:rPr lang="en-GB" sz="2800" b="1" dirty="0" err="1">
                <a:solidFill>
                  <a:schemeClr val="accent2">
                    <a:lumMod val="75000"/>
                  </a:schemeClr>
                </a:solidFill>
              </a:rPr>
              <a:t>subtree</a:t>
            </a:r>
            <a:endParaRPr lang="en-GB" sz="28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GB" sz="2800" b="1" dirty="0">
                <a:solidFill>
                  <a:schemeClr val="accent3">
                    <a:lumMod val="75000"/>
                  </a:schemeClr>
                </a:solidFill>
              </a:rPr>
              <a:t>Visit root node C</a:t>
            </a:r>
          </a:p>
          <a:p>
            <a:r>
              <a:rPr lang="en-GB" sz="2800" b="1" dirty="0">
                <a:solidFill>
                  <a:schemeClr val="accent2">
                    <a:lumMod val="75000"/>
                  </a:schemeClr>
                </a:solidFill>
              </a:rPr>
              <a:t>No right child for C </a:t>
            </a:r>
            <a:r>
              <a:rPr lang="en-GB" sz="2800" b="1" dirty="0" err="1">
                <a:solidFill>
                  <a:schemeClr val="accent2">
                    <a:lumMod val="75000"/>
                  </a:schemeClr>
                </a:solidFill>
              </a:rPr>
              <a:t>subtree</a:t>
            </a:r>
            <a:endParaRPr lang="en-GB" sz="2800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IN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2652" y="4818459"/>
            <a:ext cx="1946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rgbClr val="00B0F0"/>
                </a:solidFill>
              </a:rPr>
              <a:t>B – A – C </a:t>
            </a:r>
            <a:endParaRPr lang="en-IN" sz="3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110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In-order Traversal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Algorithm: </a:t>
            </a:r>
            <a:r>
              <a:rPr lang="en-GB" b="1" dirty="0" err="1"/>
              <a:t>Inorder</a:t>
            </a:r>
            <a:r>
              <a:rPr lang="en-GB" b="1" dirty="0"/>
              <a:t>(Tree)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Repeat step 2 – 4 while Tree != Null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Inorder</a:t>
            </a:r>
            <a:r>
              <a:rPr lang="en-GB" dirty="0"/>
              <a:t>(Tree-&gt;left)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Write(Tree-&gt;Data)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Inorder</a:t>
            </a:r>
            <a:r>
              <a:rPr lang="en-GB" dirty="0"/>
              <a:t>(Tree-&gt;right)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End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3565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In-order Traversal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Algorithm: </a:t>
            </a:r>
            <a:r>
              <a:rPr lang="en-GB" b="1" dirty="0" err="1"/>
              <a:t>Inorder</a:t>
            </a:r>
            <a:r>
              <a:rPr lang="en-GB" b="1" dirty="0"/>
              <a:t>(Tree)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Repeat step 2 – 4 while Tree != Null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Inorder</a:t>
            </a:r>
            <a:r>
              <a:rPr lang="en-GB" dirty="0"/>
              <a:t>(Tree-&gt;left)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Write(Tree-&gt;Data)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Inorder</a:t>
            </a:r>
            <a:r>
              <a:rPr lang="en-GB" dirty="0"/>
              <a:t>(Tree-&gt;right)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End</a:t>
            </a:r>
          </a:p>
          <a:p>
            <a:pPr lvl="1"/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80928"/>
            <a:ext cx="318135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58554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In-order Traversal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Algorithm: </a:t>
            </a:r>
            <a:r>
              <a:rPr lang="en-GB" b="1" dirty="0" err="1"/>
              <a:t>Inorder</a:t>
            </a:r>
            <a:r>
              <a:rPr lang="en-GB" b="1" dirty="0"/>
              <a:t>(Tree)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Repeat step 2 – 4 while Tree != Null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>
                <a:solidFill>
                  <a:srgbClr val="FF0000"/>
                </a:solidFill>
              </a:rPr>
              <a:t>Inorder</a:t>
            </a:r>
            <a:r>
              <a:rPr lang="en-GB" dirty="0">
                <a:solidFill>
                  <a:srgbClr val="FF0000"/>
                </a:solidFill>
              </a:rPr>
              <a:t>(Tree-&gt;left)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Write(Tree-&gt;Data)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Inorder</a:t>
            </a:r>
            <a:r>
              <a:rPr lang="en-GB" dirty="0"/>
              <a:t>(Tree-&gt;right)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End</a:t>
            </a:r>
          </a:p>
          <a:p>
            <a:pPr lvl="1"/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80928"/>
            <a:ext cx="318135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5364088" y="3645024"/>
            <a:ext cx="1872208" cy="2376264"/>
          </a:xfrm>
          <a:prstGeom prst="ellipse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90702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In-order Traversal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Algorithm: </a:t>
            </a:r>
            <a:r>
              <a:rPr lang="en-GB" b="1" dirty="0" err="1"/>
              <a:t>Inorder</a:t>
            </a:r>
            <a:r>
              <a:rPr lang="en-GB" b="1" dirty="0"/>
              <a:t>(Tree)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Repeat step 2 – 4 while Tree != Null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>
                <a:solidFill>
                  <a:srgbClr val="FF0000"/>
                </a:solidFill>
              </a:rPr>
              <a:t>Inorder</a:t>
            </a:r>
            <a:r>
              <a:rPr lang="en-GB" dirty="0">
                <a:solidFill>
                  <a:srgbClr val="FF0000"/>
                </a:solidFill>
              </a:rPr>
              <a:t>(Tree-&gt;left)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Write(Tree-&gt;Data)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Inorder</a:t>
            </a:r>
            <a:r>
              <a:rPr lang="en-GB" dirty="0"/>
              <a:t>(Tree-&gt;right)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End</a:t>
            </a:r>
          </a:p>
          <a:p>
            <a:pPr lvl="1"/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80928"/>
            <a:ext cx="318135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5364088" y="3645024"/>
            <a:ext cx="1872208" cy="2376264"/>
          </a:xfrm>
          <a:prstGeom prst="ellipse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5580111" y="4149080"/>
            <a:ext cx="1230635" cy="2232248"/>
          </a:xfrm>
          <a:prstGeom prst="ellipse">
            <a:avLst/>
          </a:prstGeom>
          <a:solidFill>
            <a:schemeClr val="accent6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16467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In-order Traversal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Algorithm: </a:t>
            </a:r>
            <a:r>
              <a:rPr lang="en-GB" b="1" dirty="0" err="1"/>
              <a:t>Inorder</a:t>
            </a:r>
            <a:r>
              <a:rPr lang="en-GB" b="1" dirty="0"/>
              <a:t>(Tree)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Repeat step 2 – 4 while Tree != Null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>
                <a:solidFill>
                  <a:srgbClr val="FF0000"/>
                </a:solidFill>
              </a:rPr>
              <a:t>Inorder</a:t>
            </a:r>
            <a:r>
              <a:rPr lang="en-GB" dirty="0">
                <a:solidFill>
                  <a:srgbClr val="FF0000"/>
                </a:solidFill>
              </a:rPr>
              <a:t>(Tree-&gt;left)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Write(Tree-&gt;Data)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Inorder</a:t>
            </a:r>
            <a:r>
              <a:rPr lang="en-GB" dirty="0"/>
              <a:t>(Tree-&gt;right)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End</a:t>
            </a:r>
          </a:p>
          <a:p>
            <a:pPr lvl="1"/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80928"/>
            <a:ext cx="318135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5364088" y="3645024"/>
            <a:ext cx="1872208" cy="2376264"/>
          </a:xfrm>
          <a:prstGeom prst="ellipse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5580111" y="4149080"/>
            <a:ext cx="1230635" cy="2232248"/>
          </a:xfrm>
          <a:prstGeom prst="ellipse">
            <a:avLst/>
          </a:prstGeom>
          <a:solidFill>
            <a:schemeClr val="accent6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5580111" y="4833156"/>
            <a:ext cx="615317" cy="684076"/>
          </a:xfrm>
          <a:prstGeom prst="ellipse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1187624" y="551723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4390716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In-order Traversal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Algorithm: </a:t>
            </a:r>
            <a:r>
              <a:rPr lang="en-GB" b="1" dirty="0" err="1"/>
              <a:t>Inorder</a:t>
            </a:r>
            <a:r>
              <a:rPr lang="en-GB" b="1" dirty="0"/>
              <a:t>(Tree)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Repeat step 2 – 4 while Tree != Null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Inorder</a:t>
            </a:r>
            <a:r>
              <a:rPr lang="en-GB" dirty="0"/>
              <a:t>(Tree-&gt;left)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>
                <a:solidFill>
                  <a:srgbClr val="FF0000"/>
                </a:solidFill>
              </a:rPr>
              <a:t>Write(Tree-&gt;Data)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Inorder</a:t>
            </a:r>
            <a:r>
              <a:rPr lang="en-GB" dirty="0"/>
              <a:t>(Tree-&gt;right)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End</a:t>
            </a:r>
          </a:p>
          <a:p>
            <a:pPr marL="457200" lvl="1" indent="0">
              <a:buNone/>
            </a:pPr>
            <a:r>
              <a:rPr lang="en-GB" dirty="0"/>
              <a:t>Result : G, 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80928"/>
            <a:ext cx="318135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5364088" y="3645024"/>
            <a:ext cx="1872208" cy="2376264"/>
          </a:xfrm>
          <a:prstGeom prst="ellipse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5580111" y="4149080"/>
            <a:ext cx="1230635" cy="2232248"/>
          </a:xfrm>
          <a:prstGeom prst="ellipse">
            <a:avLst/>
          </a:prstGeom>
          <a:solidFill>
            <a:schemeClr val="accent6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5580111" y="4833156"/>
            <a:ext cx="615317" cy="684076"/>
          </a:xfrm>
          <a:prstGeom prst="ellipse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1187624" y="551723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044360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General Trees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Tree consists of collection of nodes arranged in hierarchical pattern </a:t>
            </a:r>
          </a:p>
          <a:p>
            <a:endParaRPr lang="en-IN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199" y="4023005"/>
            <a:ext cx="4017569" cy="1422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852936"/>
            <a:ext cx="4464496" cy="100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3020354"/>
            <a:ext cx="2070918" cy="1592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598361" y="5836622"/>
            <a:ext cx="1675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Tree - Examples</a:t>
            </a:r>
            <a:endParaRPr lang="en-IN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569334" y="5805264"/>
            <a:ext cx="1150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Not a tree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1778431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In-order Traversal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Algorithm: </a:t>
            </a:r>
            <a:r>
              <a:rPr lang="en-GB" b="1" dirty="0" err="1"/>
              <a:t>Inorder</a:t>
            </a:r>
            <a:r>
              <a:rPr lang="en-GB" b="1" dirty="0"/>
              <a:t>(Tree)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Repeat step 2 – 4 while Tree != Null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Inorder</a:t>
            </a:r>
            <a:r>
              <a:rPr lang="en-GB" dirty="0"/>
              <a:t>(Tree-&gt;left)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>
                <a:solidFill>
                  <a:srgbClr val="FF0000"/>
                </a:solidFill>
              </a:rPr>
              <a:t>Write(Tree-&gt;Data)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Inorder</a:t>
            </a:r>
            <a:r>
              <a:rPr lang="en-GB" dirty="0"/>
              <a:t>(Tree-&gt;right)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End</a:t>
            </a:r>
          </a:p>
          <a:p>
            <a:pPr marL="457200" lvl="1" indent="0">
              <a:buNone/>
            </a:pPr>
            <a:r>
              <a:rPr lang="en-GB" dirty="0"/>
              <a:t>Result : G, D, 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80928"/>
            <a:ext cx="318135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5364088" y="3645024"/>
            <a:ext cx="1872208" cy="2376264"/>
          </a:xfrm>
          <a:prstGeom prst="ellipse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5580111" y="4149080"/>
            <a:ext cx="1230635" cy="2232248"/>
          </a:xfrm>
          <a:prstGeom prst="ellipse">
            <a:avLst/>
          </a:prstGeom>
          <a:solidFill>
            <a:schemeClr val="accent6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5684875" y="4149080"/>
            <a:ext cx="615317" cy="684076"/>
          </a:xfrm>
          <a:prstGeom prst="ellipse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1187624" y="551723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3720524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In-order Traversal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Algorithm: </a:t>
            </a:r>
            <a:r>
              <a:rPr lang="en-GB" b="1" dirty="0" err="1"/>
              <a:t>Inorder</a:t>
            </a:r>
            <a:r>
              <a:rPr lang="en-GB" b="1" dirty="0"/>
              <a:t>(Tree)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Repeat step 2 – 4 while Tree != Null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Inorder</a:t>
            </a:r>
            <a:r>
              <a:rPr lang="en-GB" dirty="0"/>
              <a:t>(Tree-&gt;left)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Write(Tree-&gt;Data)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>
                <a:solidFill>
                  <a:srgbClr val="FF0000"/>
                </a:solidFill>
              </a:rPr>
              <a:t>Inorder</a:t>
            </a:r>
            <a:r>
              <a:rPr lang="en-GB" dirty="0">
                <a:solidFill>
                  <a:srgbClr val="FF0000"/>
                </a:solidFill>
              </a:rPr>
              <a:t>(Tree-&gt;right)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End</a:t>
            </a:r>
          </a:p>
          <a:p>
            <a:pPr marL="457200" lvl="1" indent="0">
              <a:buNone/>
            </a:pPr>
            <a:r>
              <a:rPr lang="en-GB" dirty="0"/>
              <a:t>Result : G, D, 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80928"/>
            <a:ext cx="318135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5364088" y="3645024"/>
            <a:ext cx="1872208" cy="2376264"/>
          </a:xfrm>
          <a:prstGeom prst="ellipse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5580111" y="4149080"/>
            <a:ext cx="1230635" cy="2232248"/>
          </a:xfrm>
          <a:prstGeom prst="ellipse">
            <a:avLst/>
          </a:prstGeom>
          <a:solidFill>
            <a:schemeClr val="accent6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6132247" y="4850469"/>
            <a:ext cx="1125872" cy="1552818"/>
          </a:xfrm>
          <a:prstGeom prst="ellipse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1187624" y="551723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1593058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In-order Traversal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Algorithm: </a:t>
            </a:r>
            <a:r>
              <a:rPr lang="en-GB" b="1" dirty="0" err="1"/>
              <a:t>Inorder</a:t>
            </a:r>
            <a:r>
              <a:rPr lang="en-GB" b="1" dirty="0"/>
              <a:t>(Tree)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Repeat step 2 – 4 while Tree != Null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Inorder</a:t>
            </a:r>
            <a:r>
              <a:rPr lang="en-GB" dirty="0"/>
              <a:t>(Tree-&gt;left)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>
                <a:solidFill>
                  <a:srgbClr val="FF0000"/>
                </a:solidFill>
              </a:rPr>
              <a:t>Write(Tree-&gt;Data)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Inorder</a:t>
            </a:r>
            <a:r>
              <a:rPr lang="en-GB" dirty="0"/>
              <a:t>(Tree-&gt;right)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End</a:t>
            </a:r>
          </a:p>
          <a:p>
            <a:pPr marL="457200" lvl="1" indent="0">
              <a:buNone/>
            </a:pPr>
            <a:r>
              <a:rPr lang="en-GB" dirty="0"/>
              <a:t>Result : G, D, H, 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80928"/>
            <a:ext cx="318135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5364088" y="3645024"/>
            <a:ext cx="1872208" cy="2376264"/>
          </a:xfrm>
          <a:prstGeom prst="ellipse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5580111" y="4149080"/>
            <a:ext cx="1230635" cy="2232248"/>
          </a:xfrm>
          <a:prstGeom prst="ellipse">
            <a:avLst/>
          </a:prstGeom>
          <a:solidFill>
            <a:schemeClr val="accent6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6132247" y="4850469"/>
            <a:ext cx="1125872" cy="1552818"/>
          </a:xfrm>
          <a:prstGeom prst="ellipse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1187624" y="551723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0525665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In-order Traversal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Algorithm: </a:t>
            </a:r>
            <a:r>
              <a:rPr lang="en-GB" b="1" dirty="0" err="1"/>
              <a:t>Inorder</a:t>
            </a:r>
            <a:r>
              <a:rPr lang="en-GB" b="1" dirty="0"/>
              <a:t>(Tree)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Repeat step 2 – 4 while Tree != Null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Inorder</a:t>
            </a:r>
            <a:r>
              <a:rPr lang="en-GB" dirty="0"/>
              <a:t>(Tree-&gt;left)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Write(Tree-&gt;Data)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>
                <a:solidFill>
                  <a:srgbClr val="FF0000"/>
                </a:solidFill>
              </a:rPr>
              <a:t>Inorder</a:t>
            </a:r>
            <a:r>
              <a:rPr lang="en-GB" dirty="0">
                <a:solidFill>
                  <a:srgbClr val="FF0000"/>
                </a:solidFill>
              </a:rPr>
              <a:t>(Tree-&gt;right)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End</a:t>
            </a:r>
          </a:p>
          <a:p>
            <a:pPr marL="457200" lvl="1" indent="0">
              <a:buNone/>
            </a:pPr>
            <a:r>
              <a:rPr lang="en-GB" dirty="0"/>
              <a:t>Result : G, D, H, L, 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80928"/>
            <a:ext cx="318135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5364088" y="3645024"/>
            <a:ext cx="1872208" cy="2376264"/>
          </a:xfrm>
          <a:prstGeom prst="ellipse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5580111" y="4149080"/>
            <a:ext cx="1230635" cy="2232248"/>
          </a:xfrm>
          <a:prstGeom prst="ellipse">
            <a:avLst/>
          </a:prstGeom>
          <a:solidFill>
            <a:schemeClr val="accent6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6516215" y="5373215"/>
            <a:ext cx="741903" cy="1030071"/>
          </a:xfrm>
          <a:prstGeom prst="ellipse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1187624" y="551723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9535804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In-order Traversal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Algorithm: </a:t>
            </a:r>
            <a:r>
              <a:rPr lang="en-GB" b="1" dirty="0" err="1"/>
              <a:t>Inorder</a:t>
            </a:r>
            <a:r>
              <a:rPr lang="en-GB" b="1" dirty="0"/>
              <a:t>(Tree)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Repeat step 2 – 4 while Tree != Null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Inorder</a:t>
            </a:r>
            <a:r>
              <a:rPr lang="en-GB" dirty="0"/>
              <a:t>(Tree-&gt;left)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>
                <a:solidFill>
                  <a:srgbClr val="FF0000"/>
                </a:solidFill>
              </a:rPr>
              <a:t>Write(Tree-&gt;Data)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Inorder</a:t>
            </a:r>
            <a:r>
              <a:rPr lang="en-GB" dirty="0"/>
              <a:t>(Tree-&gt;right)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End</a:t>
            </a:r>
          </a:p>
          <a:p>
            <a:pPr marL="457200" lvl="1" indent="0">
              <a:buNone/>
            </a:pPr>
            <a:r>
              <a:rPr lang="en-GB" dirty="0"/>
              <a:t>Result : G, D, H, L, B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80928"/>
            <a:ext cx="318135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5364088" y="3645024"/>
            <a:ext cx="1872208" cy="2376264"/>
          </a:xfrm>
          <a:prstGeom prst="ellipse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1187624" y="551723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 </a:t>
            </a:r>
            <a:endParaRPr lang="en-IN" b="1" dirty="0"/>
          </a:p>
        </p:txBody>
      </p:sp>
      <p:sp>
        <p:nvSpPr>
          <p:cNvPr id="8" name="Oval 7"/>
          <p:cNvSpPr/>
          <p:nvPr/>
        </p:nvSpPr>
        <p:spPr>
          <a:xfrm>
            <a:off x="6156176" y="3645024"/>
            <a:ext cx="510555" cy="576064"/>
          </a:xfrm>
          <a:prstGeom prst="ellipse">
            <a:avLst/>
          </a:prstGeom>
          <a:solidFill>
            <a:srgbClr val="FF0000">
              <a:alpha val="1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72375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In-order Traversal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Algorithm: </a:t>
            </a:r>
            <a:r>
              <a:rPr lang="en-GB" b="1" dirty="0" err="1"/>
              <a:t>Inorder</a:t>
            </a:r>
            <a:r>
              <a:rPr lang="en-GB" b="1" dirty="0"/>
              <a:t>(Tree)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Repeat step 2 – 4 while Tree != Null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Inorder</a:t>
            </a:r>
            <a:r>
              <a:rPr lang="en-GB" dirty="0"/>
              <a:t>(Tree-&gt;left)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Write(Tree-&gt;Data)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>
                <a:solidFill>
                  <a:srgbClr val="FF0000"/>
                </a:solidFill>
              </a:rPr>
              <a:t>Inorder</a:t>
            </a:r>
            <a:r>
              <a:rPr lang="en-GB" dirty="0">
                <a:solidFill>
                  <a:srgbClr val="FF0000"/>
                </a:solidFill>
              </a:rPr>
              <a:t>(Tree-&gt;right)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End</a:t>
            </a:r>
          </a:p>
          <a:p>
            <a:pPr marL="457200" lvl="1" indent="0">
              <a:buNone/>
            </a:pPr>
            <a:r>
              <a:rPr lang="en-GB" dirty="0"/>
              <a:t>Result : G, D, H, L, B, E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80928"/>
            <a:ext cx="318135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5364088" y="3645024"/>
            <a:ext cx="1872208" cy="2376264"/>
          </a:xfrm>
          <a:prstGeom prst="ellipse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1187624" y="551723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 </a:t>
            </a:r>
            <a:endParaRPr lang="en-IN" b="1" dirty="0"/>
          </a:p>
        </p:txBody>
      </p:sp>
      <p:sp>
        <p:nvSpPr>
          <p:cNvPr id="8" name="Oval 7"/>
          <p:cNvSpPr/>
          <p:nvPr/>
        </p:nvSpPr>
        <p:spPr>
          <a:xfrm>
            <a:off x="6555469" y="4255804"/>
            <a:ext cx="510555" cy="576064"/>
          </a:xfrm>
          <a:prstGeom prst="ellipse">
            <a:avLst/>
          </a:prstGeom>
          <a:solidFill>
            <a:srgbClr val="FF0000">
              <a:alpha val="1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99775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In-order Traversal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Algorithm: </a:t>
            </a:r>
            <a:r>
              <a:rPr lang="en-GB" b="1" dirty="0" err="1"/>
              <a:t>Inorder</a:t>
            </a:r>
            <a:r>
              <a:rPr lang="en-GB" b="1" dirty="0"/>
              <a:t>(Tree)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Repeat step 2 – 4 while Tree != Null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Inorder</a:t>
            </a:r>
            <a:r>
              <a:rPr lang="en-GB" dirty="0"/>
              <a:t>(Tree-&gt;left)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>
                <a:solidFill>
                  <a:srgbClr val="FF0000"/>
                </a:solidFill>
              </a:rPr>
              <a:t>Write(Tree-&gt;Data)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Inorder</a:t>
            </a:r>
            <a:r>
              <a:rPr lang="en-GB" dirty="0"/>
              <a:t>(Tree-&gt;right)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End</a:t>
            </a:r>
          </a:p>
          <a:p>
            <a:pPr marL="457200" lvl="1" indent="0">
              <a:buNone/>
            </a:pPr>
            <a:r>
              <a:rPr lang="en-GB" dirty="0"/>
              <a:t>Result : G, D, H, L, B, E, A, 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80928"/>
            <a:ext cx="318135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87624" y="551723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 </a:t>
            </a:r>
            <a:endParaRPr lang="en-IN" b="1" dirty="0"/>
          </a:p>
        </p:txBody>
      </p:sp>
      <p:sp>
        <p:nvSpPr>
          <p:cNvPr id="8" name="Oval 7"/>
          <p:cNvSpPr/>
          <p:nvPr/>
        </p:nvSpPr>
        <p:spPr>
          <a:xfrm>
            <a:off x="6538157" y="3068960"/>
            <a:ext cx="510555" cy="576064"/>
          </a:xfrm>
          <a:prstGeom prst="ellipse">
            <a:avLst/>
          </a:prstGeom>
          <a:solidFill>
            <a:srgbClr val="FF0000">
              <a:alpha val="1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53823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In-order Traversal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Algorithm: </a:t>
            </a:r>
            <a:r>
              <a:rPr lang="en-GB" b="1" dirty="0" err="1"/>
              <a:t>Inorder</a:t>
            </a:r>
            <a:r>
              <a:rPr lang="en-GB" b="1" dirty="0"/>
              <a:t>(Tree)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Repeat step 2 – 4 while Tree != Null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Inorder</a:t>
            </a:r>
            <a:r>
              <a:rPr lang="en-GB" dirty="0"/>
              <a:t>(Tree-&gt;left)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Write(Tree-&gt;Data)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>
                <a:solidFill>
                  <a:srgbClr val="FF0000"/>
                </a:solidFill>
              </a:rPr>
              <a:t>Inorder</a:t>
            </a:r>
            <a:r>
              <a:rPr lang="en-GB" dirty="0">
                <a:solidFill>
                  <a:srgbClr val="FF0000"/>
                </a:solidFill>
              </a:rPr>
              <a:t>(Tree-&gt;right)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End</a:t>
            </a:r>
          </a:p>
          <a:p>
            <a:pPr marL="457200" lvl="1" indent="0">
              <a:buNone/>
            </a:pPr>
            <a:r>
              <a:rPr lang="en-GB" dirty="0"/>
              <a:t>Result : G, D, H, L, B, E, A, 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80928"/>
            <a:ext cx="318135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87624" y="551723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 </a:t>
            </a:r>
            <a:endParaRPr lang="en-IN" b="1" dirty="0"/>
          </a:p>
        </p:txBody>
      </p:sp>
      <p:sp>
        <p:nvSpPr>
          <p:cNvPr id="8" name="Oval 7"/>
          <p:cNvSpPr/>
          <p:nvPr/>
        </p:nvSpPr>
        <p:spPr>
          <a:xfrm>
            <a:off x="6789533" y="3573016"/>
            <a:ext cx="1863265" cy="2448272"/>
          </a:xfrm>
          <a:prstGeom prst="ellipse">
            <a:avLst/>
          </a:prstGeom>
          <a:solidFill>
            <a:srgbClr val="FF0000">
              <a:alpha val="1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56693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In-order Traversal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Algorithm: </a:t>
            </a:r>
            <a:r>
              <a:rPr lang="en-GB" b="1" dirty="0" err="1"/>
              <a:t>Inorder</a:t>
            </a:r>
            <a:r>
              <a:rPr lang="en-GB" b="1" dirty="0"/>
              <a:t>(Tree)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Repeat step 2 – 4 while Tree != Null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Inorder</a:t>
            </a:r>
            <a:r>
              <a:rPr lang="en-GB" dirty="0"/>
              <a:t>(Tree-&gt;left)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>
                <a:solidFill>
                  <a:srgbClr val="FF0000"/>
                </a:solidFill>
              </a:rPr>
              <a:t>Write(Tree-&gt;Data)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Inorder</a:t>
            </a:r>
            <a:r>
              <a:rPr lang="en-GB" dirty="0"/>
              <a:t>(Tree-&gt;right)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End</a:t>
            </a:r>
          </a:p>
          <a:p>
            <a:pPr marL="457200" lvl="1" indent="0">
              <a:buNone/>
            </a:pPr>
            <a:r>
              <a:rPr lang="en-GB" dirty="0"/>
              <a:t>Result : G, D, H, L, B, E, A, C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80928"/>
            <a:ext cx="318135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87624" y="551723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 </a:t>
            </a:r>
            <a:endParaRPr lang="en-IN" b="1" dirty="0"/>
          </a:p>
        </p:txBody>
      </p:sp>
      <p:sp>
        <p:nvSpPr>
          <p:cNvPr id="8" name="Oval 7"/>
          <p:cNvSpPr/>
          <p:nvPr/>
        </p:nvSpPr>
        <p:spPr>
          <a:xfrm>
            <a:off x="6789533" y="3573016"/>
            <a:ext cx="1863265" cy="2448272"/>
          </a:xfrm>
          <a:prstGeom prst="ellipse">
            <a:avLst/>
          </a:prstGeom>
          <a:solidFill>
            <a:srgbClr val="FF0000">
              <a:alpha val="1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Oval 3"/>
          <p:cNvSpPr/>
          <p:nvPr/>
        </p:nvSpPr>
        <p:spPr>
          <a:xfrm>
            <a:off x="6948264" y="3573016"/>
            <a:ext cx="504056" cy="720080"/>
          </a:xfrm>
          <a:prstGeom prst="ellipse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9238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In-order Traversal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Algorithm: </a:t>
            </a:r>
            <a:r>
              <a:rPr lang="en-GB" b="1" dirty="0" err="1"/>
              <a:t>Inorder</a:t>
            </a:r>
            <a:r>
              <a:rPr lang="en-GB" b="1" dirty="0"/>
              <a:t>(Tree)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Repeat step 2 – 4 while Tree != Null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>
                <a:solidFill>
                  <a:srgbClr val="FF0000"/>
                </a:solidFill>
              </a:rPr>
              <a:t>Inorder</a:t>
            </a:r>
            <a:r>
              <a:rPr lang="en-GB" dirty="0">
                <a:solidFill>
                  <a:srgbClr val="FF0000"/>
                </a:solidFill>
              </a:rPr>
              <a:t>(Tree-&gt;left)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Write(Tree-&gt;Data)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Inorder</a:t>
            </a:r>
            <a:r>
              <a:rPr lang="en-GB" dirty="0"/>
              <a:t>(Tree-&gt;right)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End</a:t>
            </a:r>
          </a:p>
          <a:p>
            <a:pPr marL="457200" lvl="1" indent="0">
              <a:buNone/>
            </a:pPr>
            <a:r>
              <a:rPr lang="en-GB" dirty="0"/>
              <a:t>Result : G, D, H, L, B, E, A, C, I, </a:t>
            </a:r>
          </a:p>
          <a:p>
            <a:pPr marL="457200" lvl="1" indent="0">
              <a:buNone/>
            </a:pPr>
            <a:r>
              <a:rPr lang="en-GB" dirty="0"/>
              <a:t>               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80928"/>
            <a:ext cx="318135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87624" y="551723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 </a:t>
            </a:r>
            <a:endParaRPr lang="en-IN" b="1" dirty="0"/>
          </a:p>
        </p:txBody>
      </p:sp>
      <p:sp>
        <p:nvSpPr>
          <p:cNvPr id="8" name="Oval 7"/>
          <p:cNvSpPr/>
          <p:nvPr/>
        </p:nvSpPr>
        <p:spPr>
          <a:xfrm>
            <a:off x="6948264" y="4289648"/>
            <a:ext cx="1863265" cy="1728192"/>
          </a:xfrm>
          <a:prstGeom prst="ellipse">
            <a:avLst/>
          </a:prstGeom>
          <a:solidFill>
            <a:srgbClr val="FF0000">
              <a:alpha val="1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7092280" y="4869160"/>
            <a:ext cx="504056" cy="504056"/>
          </a:xfrm>
          <a:prstGeom prst="ellipse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2771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Tree Terminology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Root</a:t>
            </a:r>
          </a:p>
          <a:p>
            <a:pPr>
              <a:buFont typeface="Wingdings" pitchFamily="2" charset="2"/>
              <a:buChar char="Ø"/>
            </a:pP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Edge</a:t>
            </a:r>
          </a:p>
          <a:p>
            <a:pPr>
              <a:buFont typeface="Wingdings" pitchFamily="2" charset="2"/>
              <a:buChar char="Ø"/>
            </a:pP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Parent</a:t>
            </a:r>
          </a:p>
          <a:p>
            <a:pPr>
              <a:buFont typeface="Wingdings" pitchFamily="2" charset="2"/>
              <a:buChar char="Ø"/>
            </a:pP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Child</a:t>
            </a:r>
          </a:p>
          <a:p>
            <a:pPr>
              <a:buFont typeface="Wingdings" pitchFamily="2" charset="2"/>
              <a:buChar char="Ø"/>
            </a:pP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Sibling</a:t>
            </a:r>
          </a:p>
          <a:p>
            <a:pPr>
              <a:buFont typeface="Wingdings" pitchFamily="2" charset="2"/>
              <a:buChar char="Ø"/>
            </a:pP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Degree</a:t>
            </a:r>
          </a:p>
          <a:p>
            <a:pPr>
              <a:buFont typeface="Wingdings" pitchFamily="2" charset="2"/>
              <a:buChar char="Ø"/>
            </a:pP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Internal node</a:t>
            </a:r>
          </a:p>
          <a:p>
            <a:pPr>
              <a:buFont typeface="Wingdings" pitchFamily="2" charset="2"/>
              <a:buChar char="Ø"/>
            </a:pP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Leaf node</a:t>
            </a:r>
          </a:p>
          <a:p>
            <a:pPr>
              <a:buFont typeface="Wingdings" pitchFamily="2" charset="2"/>
              <a:buChar char="Ø"/>
            </a:pP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Level</a:t>
            </a:r>
          </a:p>
          <a:p>
            <a:pPr>
              <a:buFont typeface="Wingdings" pitchFamily="2" charset="2"/>
              <a:buChar char="Ø"/>
            </a:pP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Height</a:t>
            </a:r>
          </a:p>
          <a:p>
            <a:pPr>
              <a:buFont typeface="Wingdings" pitchFamily="2" charset="2"/>
              <a:buChar char="Ø"/>
            </a:pP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Depth</a:t>
            </a:r>
          </a:p>
          <a:p>
            <a:pPr>
              <a:buFont typeface="Wingdings" pitchFamily="2" charset="2"/>
              <a:buChar char="Ø"/>
            </a:pPr>
            <a:r>
              <a:rPr lang="en-GB" dirty="0" err="1">
                <a:solidFill>
                  <a:schemeClr val="tx2">
                    <a:lumMod val="50000"/>
                  </a:schemeClr>
                </a:solidFill>
              </a:rPr>
              <a:t>Subtree</a:t>
            </a:r>
            <a:endParaRPr lang="en-GB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Forest</a:t>
            </a:r>
          </a:p>
          <a:p>
            <a:pPr>
              <a:buFont typeface="Wingdings" pitchFamily="2" charset="2"/>
              <a:buChar char="Ø"/>
            </a:pP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Path</a:t>
            </a:r>
          </a:p>
          <a:p>
            <a:pPr>
              <a:buFont typeface="Wingdings" pitchFamily="2" charset="2"/>
              <a:buChar char="Ø"/>
            </a:pP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Ancestor</a:t>
            </a:r>
          </a:p>
          <a:p>
            <a:pPr>
              <a:buFont typeface="Wingdings" pitchFamily="2" charset="2"/>
              <a:buChar char="Ø"/>
            </a:pP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Descendant</a:t>
            </a:r>
          </a:p>
          <a:p>
            <a:pPr>
              <a:buFont typeface="Wingdings" pitchFamily="2" charset="2"/>
              <a:buChar char="Ø"/>
            </a:pPr>
            <a:endParaRPr lang="en-IN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1489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In-order Traversal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Algorithm: </a:t>
            </a:r>
            <a:r>
              <a:rPr lang="en-GB" b="1" dirty="0" err="1"/>
              <a:t>Inorder</a:t>
            </a:r>
            <a:r>
              <a:rPr lang="en-GB" b="1" dirty="0"/>
              <a:t>(Tree)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Repeat step 2 – 4 while Tree != Null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Inorder</a:t>
            </a:r>
            <a:r>
              <a:rPr lang="en-GB" dirty="0"/>
              <a:t>(Tree-&gt;left)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>
                <a:solidFill>
                  <a:srgbClr val="FF0000"/>
                </a:solidFill>
              </a:rPr>
              <a:t>Write(Tree-&gt;Data)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Inorder</a:t>
            </a:r>
            <a:r>
              <a:rPr lang="en-GB" dirty="0"/>
              <a:t>(Tree-&gt;right)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End</a:t>
            </a:r>
          </a:p>
          <a:p>
            <a:pPr marL="457200" lvl="1" indent="0">
              <a:buNone/>
            </a:pPr>
            <a:r>
              <a:rPr lang="en-GB" dirty="0"/>
              <a:t>Result : G, D, H, L, B, E, A, C, I, </a:t>
            </a:r>
          </a:p>
          <a:p>
            <a:pPr marL="457200" lvl="1" indent="0">
              <a:buNone/>
            </a:pPr>
            <a:r>
              <a:rPr lang="en-GB" dirty="0"/>
              <a:t>               F, 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80928"/>
            <a:ext cx="318135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87624" y="551723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 </a:t>
            </a:r>
            <a:endParaRPr lang="en-IN" b="1" dirty="0"/>
          </a:p>
        </p:txBody>
      </p:sp>
      <p:sp>
        <p:nvSpPr>
          <p:cNvPr id="8" name="Oval 7"/>
          <p:cNvSpPr/>
          <p:nvPr/>
        </p:nvSpPr>
        <p:spPr>
          <a:xfrm>
            <a:off x="6948264" y="4289648"/>
            <a:ext cx="1863265" cy="1728192"/>
          </a:xfrm>
          <a:prstGeom prst="ellipse">
            <a:avLst/>
          </a:prstGeom>
          <a:solidFill>
            <a:srgbClr val="FF0000">
              <a:alpha val="1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7375840" y="4289648"/>
            <a:ext cx="504056" cy="504056"/>
          </a:xfrm>
          <a:prstGeom prst="ellipse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2479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In-order Traversal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Algorithm: </a:t>
            </a:r>
            <a:r>
              <a:rPr lang="en-GB" b="1" dirty="0" err="1"/>
              <a:t>Inorder</a:t>
            </a:r>
            <a:r>
              <a:rPr lang="en-GB" b="1" dirty="0"/>
              <a:t>(Tree)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Repeat step 2 – 4 while Tree != Null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Inorder</a:t>
            </a:r>
            <a:r>
              <a:rPr lang="en-GB" dirty="0"/>
              <a:t>(Tree-&gt;left)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Write(Tree-&gt;Data)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>
                <a:solidFill>
                  <a:srgbClr val="FF0000"/>
                </a:solidFill>
              </a:rPr>
              <a:t>Inorder</a:t>
            </a:r>
            <a:r>
              <a:rPr lang="en-GB" dirty="0">
                <a:solidFill>
                  <a:srgbClr val="FF0000"/>
                </a:solidFill>
              </a:rPr>
              <a:t>(Tree-&gt;right)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End</a:t>
            </a:r>
          </a:p>
          <a:p>
            <a:pPr marL="457200" lvl="1" indent="0">
              <a:buNone/>
            </a:pPr>
            <a:r>
              <a:rPr lang="en-GB" dirty="0"/>
              <a:t>Result : G, D, H, L, B, E, A, C, I, </a:t>
            </a:r>
          </a:p>
          <a:p>
            <a:pPr marL="457200" lvl="1" indent="0">
              <a:buNone/>
            </a:pPr>
            <a:r>
              <a:rPr lang="en-GB" dirty="0"/>
              <a:t>               F, 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80928"/>
            <a:ext cx="318135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87624" y="551723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 </a:t>
            </a:r>
            <a:endParaRPr lang="en-IN" b="1" dirty="0"/>
          </a:p>
        </p:txBody>
      </p:sp>
      <p:sp>
        <p:nvSpPr>
          <p:cNvPr id="8" name="Oval 7"/>
          <p:cNvSpPr/>
          <p:nvPr/>
        </p:nvSpPr>
        <p:spPr>
          <a:xfrm>
            <a:off x="6948264" y="4289648"/>
            <a:ext cx="1863265" cy="1728192"/>
          </a:xfrm>
          <a:prstGeom prst="ellipse">
            <a:avLst/>
          </a:prstGeom>
          <a:solidFill>
            <a:srgbClr val="FF0000">
              <a:alpha val="1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7493119" y="4905003"/>
            <a:ext cx="773554" cy="1371600"/>
          </a:xfrm>
          <a:prstGeom prst="ellipse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06147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In-order Traversal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Algorithm: </a:t>
            </a:r>
            <a:r>
              <a:rPr lang="en-GB" b="1" dirty="0" err="1"/>
              <a:t>Inorder</a:t>
            </a:r>
            <a:r>
              <a:rPr lang="en-GB" b="1" dirty="0"/>
              <a:t>(Tree)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Repeat step 2 – 4 while Tree != Null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>
                <a:solidFill>
                  <a:srgbClr val="FF0000"/>
                </a:solidFill>
              </a:rPr>
              <a:t>Inorder</a:t>
            </a:r>
            <a:r>
              <a:rPr lang="en-GB" dirty="0">
                <a:solidFill>
                  <a:srgbClr val="FF0000"/>
                </a:solidFill>
              </a:rPr>
              <a:t>(Tree-&gt;left)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Write(Tree-&gt;Data)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Inorder</a:t>
            </a:r>
            <a:r>
              <a:rPr lang="en-GB" dirty="0"/>
              <a:t>(Tree-&gt;right)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End</a:t>
            </a:r>
          </a:p>
          <a:p>
            <a:pPr marL="457200" lvl="1" indent="0">
              <a:buNone/>
            </a:pPr>
            <a:r>
              <a:rPr lang="en-GB" dirty="0"/>
              <a:t>Result : G, D, H, L, B, E, A, C, I, </a:t>
            </a:r>
          </a:p>
          <a:p>
            <a:pPr marL="457200" lvl="1" indent="0">
              <a:buNone/>
            </a:pPr>
            <a:r>
              <a:rPr lang="en-GB" dirty="0"/>
              <a:t>               F, K, 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80928"/>
            <a:ext cx="318135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87624" y="551723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 </a:t>
            </a:r>
            <a:endParaRPr lang="en-IN" b="1" dirty="0"/>
          </a:p>
        </p:txBody>
      </p:sp>
      <p:sp>
        <p:nvSpPr>
          <p:cNvPr id="8" name="Oval 7"/>
          <p:cNvSpPr/>
          <p:nvPr/>
        </p:nvSpPr>
        <p:spPr>
          <a:xfrm>
            <a:off x="6948264" y="4289648"/>
            <a:ext cx="1863265" cy="1728192"/>
          </a:xfrm>
          <a:prstGeom prst="ellipse">
            <a:avLst/>
          </a:prstGeom>
          <a:solidFill>
            <a:srgbClr val="FF0000">
              <a:alpha val="1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7493119" y="4905003"/>
            <a:ext cx="773554" cy="1371600"/>
          </a:xfrm>
          <a:prstGeom prst="ellipse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Oval 3"/>
          <p:cNvSpPr/>
          <p:nvPr/>
        </p:nvSpPr>
        <p:spPr>
          <a:xfrm>
            <a:off x="7493119" y="5445224"/>
            <a:ext cx="535265" cy="572616"/>
          </a:xfrm>
          <a:prstGeom prst="ellipse">
            <a:avLst/>
          </a:prstGeom>
          <a:solidFill>
            <a:schemeClr val="accent3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24580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In-order Traversal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Algorithm: </a:t>
            </a:r>
            <a:r>
              <a:rPr lang="en-GB" b="1" dirty="0" err="1"/>
              <a:t>Inorder</a:t>
            </a:r>
            <a:r>
              <a:rPr lang="en-GB" b="1" dirty="0"/>
              <a:t>(Tree)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Repeat step 2 – 4 while Tree != Null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Inorder</a:t>
            </a:r>
            <a:r>
              <a:rPr lang="en-GB" dirty="0"/>
              <a:t>(Tree-&gt;left)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>
                <a:solidFill>
                  <a:srgbClr val="FF0000"/>
                </a:solidFill>
              </a:rPr>
              <a:t>Write(Tree-&gt;Data)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Inorder</a:t>
            </a:r>
            <a:r>
              <a:rPr lang="en-GB" dirty="0"/>
              <a:t>(Tree-&gt;right)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End</a:t>
            </a:r>
          </a:p>
          <a:p>
            <a:pPr marL="457200" lvl="1" indent="0">
              <a:buNone/>
            </a:pPr>
            <a:r>
              <a:rPr lang="en-GB" dirty="0"/>
              <a:t>Result : G, D, H, L, B, E, A, C, I, </a:t>
            </a:r>
          </a:p>
          <a:p>
            <a:pPr marL="457200" lvl="1" indent="0">
              <a:buNone/>
            </a:pPr>
            <a:r>
              <a:rPr lang="en-GB" dirty="0"/>
              <a:t>               F, K, J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80928"/>
            <a:ext cx="318135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87624" y="551723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 </a:t>
            </a:r>
            <a:endParaRPr lang="en-IN" b="1" dirty="0"/>
          </a:p>
        </p:txBody>
      </p:sp>
      <p:sp>
        <p:nvSpPr>
          <p:cNvPr id="8" name="Oval 7"/>
          <p:cNvSpPr/>
          <p:nvPr/>
        </p:nvSpPr>
        <p:spPr>
          <a:xfrm>
            <a:off x="6948264" y="4289648"/>
            <a:ext cx="1863265" cy="1728192"/>
          </a:xfrm>
          <a:prstGeom prst="ellipse">
            <a:avLst/>
          </a:prstGeom>
          <a:solidFill>
            <a:srgbClr val="FF0000">
              <a:alpha val="1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7493119" y="4905003"/>
            <a:ext cx="773554" cy="1371600"/>
          </a:xfrm>
          <a:prstGeom prst="ellipse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Oval 3"/>
          <p:cNvSpPr/>
          <p:nvPr/>
        </p:nvSpPr>
        <p:spPr>
          <a:xfrm>
            <a:off x="7690986" y="4905003"/>
            <a:ext cx="535265" cy="572616"/>
          </a:xfrm>
          <a:prstGeom prst="ellipse">
            <a:avLst/>
          </a:prstGeom>
          <a:solidFill>
            <a:schemeClr val="accent3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33763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In-order Traversal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Algorithm: </a:t>
            </a:r>
            <a:r>
              <a:rPr lang="en-GB" b="1" dirty="0" err="1"/>
              <a:t>Inorder</a:t>
            </a:r>
            <a:r>
              <a:rPr lang="en-GB" b="1" dirty="0"/>
              <a:t>(Tree)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Repeat step 2 – 4 while Tree != Null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Inorder</a:t>
            </a:r>
            <a:r>
              <a:rPr lang="en-GB" dirty="0"/>
              <a:t>(Tree-&gt;left)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>
                <a:solidFill>
                  <a:srgbClr val="FF0000"/>
                </a:solidFill>
              </a:rPr>
              <a:t>Write(Tree-&gt;Data)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Inorder</a:t>
            </a:r>
            <a:r>
              <a:rPr lang="en-GB" dirty="0"/>
              <a:t>(Tree-&gt;right)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End</a:t>
            </a:r>
          </a:p>
          <a:p>
            <a:pPr marL="457200" lvl="1" indent="0">
              <a:buNone/>
            </a:pPr>
            <a:r>
              <a:rPr lang="en-GB" b="1" dirty="0">
                <a:solidFill>
                  <a:schemeClr val="accent6">
                    <a:lumMod val="75000"/>
                  </a:schemeClr>
                </a:solidFill>
              </a:rPr>
              <a:t>Result : G, D, H, L, B, E, A, C, I, </a:t>
            </a:r>
          </a:p>
          <a:p>
            <a:pPr marL="457200" lvl="1" indent="0">
              <a:buNone/>
            </a:pPr>
            <a:r>
              <a:rPr lang="en-GB" b="1" dirty="0">
                <a:solidFill>
                  <a:schemeClr val="accent6">
                    <a:lumMod val="75000"/>
                  </a:schemeClr>
                </a:solidFill>
              </a:rPr>
              <a:t>               F, K, J</a:t>
            </a:r>
            <a:endParaRPr lang="en-IN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80928"/>
            <a:ext cx="318135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87624" y="551723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7897590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Pre – order Traversal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Visit root node, Traverse left node , Traverse right node</a:t>
            </a:r>
          </a:p>
          <a:p>
            <a:endParaRPr lang="en-GB" dirty="0"/>
          </a:p>
          <a:p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212976"/>
            <a:ext cx="187642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19872" y="2636912"/>
            <a:ext cx="4238853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accent3">
                    <a:lumMod val="75000"/>
                  </a:schemeClr>
                </a:solidFill>
              </a:rPr>
              <a:t>Visit root node A</a:t>
            </a:r>
          </a:p>
          <a:p>
            <a:r>
              <a:rPr lang="en-GB" sz="2800" b="1" dirty="0">
                <a:solidFill>
                  <a:schemeClr val="accent2"/>
                </a:solidFill>
              </a:rPr>
              <a:t>Traverse Left node– B</a:t>
            </a:r>
          </a:p>
          <a:p>
            <a:r>
              <a:rPr lang="en-GB" sz="2800" b="1" dirty="0">
                <a:solidFill>
                  <a:schemeClr val="accent3">
                    <a:lumMod val="75000"/>
                  </a:schemeClr>
                </a:solidFill>
              </a:rPr>
              <a:t>Visit root node B</a:t>
            </a:r>
          </a:p>
          <a:p>
            <a:r>
              <a:rPr lang="en-GB" sz="2800" b="1" dirty="0">
                <a:solidFill>
                  <a:schemeClr val="accent2"/>
                </a:solidFill>
              </a:rPr>
              <a:t>No left child for B </a:t>
            </a:r>
            <a:r>
              <a:rPr lang="en-GB" sz="2800" b="1" dirty="0" err="1">
                <a:solidFill>
                  <a:schemeClr val="accent2"/>
                </a:solidFill>
              </a:rPr>
              <a:t>subtree</a:t>
            </a:r>
            <a:endParaRPr lang="en-GB" sz="2800" b="1" dirty="0">
              <a:solidFill>
                <a:schemeClr val="accent2"/>
              </a:solidFill>
            </a:endParaRPr>
          </a:p>
          <a:p>
            <a:r>
              <a:rPr lang="en-GB" sz="2800" b="1" dirty="0">
                <a:solidFill>
                  <a:schemeClr val="accent2"/>
                </a:solidFill>
              </a:rPr>
              <a:t>No right child for B </a:t>
            </a:r>
            <a:r>
              <a:rPr lang="en-GB" sz="2800" b="1" dirty="0" err="1">
                <a:solidFill>
                  <a:schemeClr val="accent2"/>
                </a:solidFill>
              </a:rPr>
              <a:t>subtree</a:t>
            </a:r>
            <a:endParaRPr lang="en-GB" sz="2800" b="1" dirty="0">
              <a:solidFill>
                <a:schemeClr val="accent2"/>
              </a:solidFill>
            </a:endParaRPr>
          </a:p>
          <a:p>
            <a:r>
              <a:rPr lang="en-GB" sz="2800" b="1" dirty="0">
                <a:solidFill>
                  <a:schemeClr val="accent2">
                    <a:lumMod val="75000"/>
                  </a:schemeClr>
                </a:solidFill>
              </a:rPr>
              <a:t>Traverse Right node– C</a:t>
            </a:r>
          </a:p>
          <a:p>
            <a:r>
              <a:rPr lang="en-GB" sz="2800" b="1" dirty="0">
                <a:solidFill>
                  <a:schemeClr val="accent3">
                    <a:lumMod val="75000"/>
                  </a:schemeClr>
                </a:solidFill>
              </a:rPr>
              <a:t>Visit root node C</a:t>
            </a:r>
          </a:p>
          <a:p>
            <a:r>
              <a:rPr lang="en-GB" sz="2800" b="1" dirty="0">
                <a:solidFill>
                  <a:schemeClr val="accent2">
                    <a:lumMod val="75000"/>
                  </a:schemeClr>
                </a:solidFill>
              </a:rPr>
              <a:t>No left child for C </a:t>
            </a:r>
            <a:r>
              <a:rPr lang="en-GB" sz="2800" b="1" dirty="0" err="1">
                <a:solidFill>
                  <a:schemeClr val="accent2">
                    <a:lumMod val="75000"/>
                  </a:schemeClr>
                </a:solidFill>
              </a:rPr>
              <a:t>subtree</a:t>
            </a:r>
            <a:endParaRPr lang="en-GB" sz="28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GB" sz="2800" b="1" dirty="0">
                <a:solidFill>
                  <a:schemeClr val="accent2">
                    <a:lumMod val="75000"/>
                  </a:schemeClr>
                </a:solidFill>
              </a:rPr>
              <a:t>No right child for C </a:t>
            </a:r>
            <a:r>
              <a:rPr lang="en-GB" sz="2800" b="1" dirty="0" err="1">
                <a:solidFill>
                  <a:schemeClr val="accent2">
                    <a:lumMod val="75000"/>
                  </a:schemeClr>
                </a:solidFill>
              </a:rPr>
              <a:t>subtree</a:t>
            </a:r>
            <a:endParaRPr lang="en-GB" sz="2800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IN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2652" y="4818459"/>
            <a:ext cx="1946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rgbClr val="00B0F0"/>
                </a:solidFill>
              </a:rPr>
              <a:t>A – B – C </a:t>
            </a:r>
            <a:endParaRPr lang="en-IN" sz="3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0091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Pre-order Traversal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Algorithm: </a:t>
            </a:r>
            <a:r>
              <a:rPr lang="en-GB" b="1" dirty="0" err="1"/>
              <a:t>Preorder</a:t>
            </a:r>
            <a:r>
              <a:rPr lang="en-GB" b="1" dirty="0"/>
              <a:t>(Tree)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Repeat step 2 – 4 while Tree != Null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Write(Tree-&gt;Data)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Preorder</a:t>
            </a:r>
            <a:r>
              <a:rPr lang="en-GB" dirty="0"/>
              <a:t>(Tree-&gt;left)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Preorder</a:t>
            </a:r>
            <a:r>
              <a:rPr lang="en-GB" dirty="0"/>
              <a:t>(Tree-&gt;right)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End</a:t>
            </a:r>
          </a:p>
          <a:p>
            <a:pPr lvl="1"/>
            <a:endParaRPr lang="en-I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80928"/>
            <a:ext cx="318135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94618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Pre-order Traversal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Algorithm: </a:t>
            </a:r>
            <a:r>
              <a:rPr lang="en-GB" b="1" dirty="0" err="1"/>
              <a:t>Preorder</a:t>
            </a:r>
            <a:r>
              <a:rPr lang="en-GB" b="1" dirty="0"/>
              <a:t>(Tree)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Repeat step 2 – 4 while Tree != Null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>
                <a:solidFill>
                  <a:srgbClr val="FF0000"/>
                </a:solidFill>
              </a:rPr>
              <a:t>Write(Tree-&gt;Data)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Preorder</a:t>
            </a:r>
            <a:r>
              <a:rPr lang="en-GB" dirty="0"/>
              <a:t>(Tree-&gt;left)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Preorder</a:t>
            </a:r>
            <a:r>
              <a:rPr lang="en-GB" dirty="0"/>
              <a:t>(Tree-&gt;right)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End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Result: A, </a:t>
            </a:r>
          </a:p>
          <a:p>
            <a:pPr lvl="1"/>
            <a:endParaRPr lang="en-I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80928"/>
            <a:ext cx="318135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6372200" y="3068960"/>
            <a:ext cx="792088" cy="576064"/>
          </a:xfrm>
          <a:prstGeom prst="ellipse">
            <a:avLst/>
          </a:prstGeom>
          <a:solidFill>
            <a:schemeClr val="accent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07574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Pre-order Traversal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Algorithm: </a:t>
            </a:r>
            <a:r>
              <a:rPr lang="en-GB" b="1" dirty="0" err="1"/>
              <a:t>Preorder</a:t>
            </a:r>
            <a:r>
              <a:rPr lang="en-GB" b="1" dirty="0"/>
              <a:t>(Tree)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Repeat step 2 – 4 while Tree != Null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Write(Tree-&gt;Data)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>
                <a:solidFill>
                  <a:srgbClr val="FF0000"/>
                </a:solidFill>
              </a:rPr>
              <a:t>Preorder</a:t>
            </a:r>
            <a:r>
              <a:rPr lang="en-GB" dirty="0">
                <a:solidFill>
                  <a:srgbClr val="FF0000"/>
                </a:solidFill>
              </a:rPr>
              <a:t>(Tree-&gt;left)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Preorder</a:t>
            </a:r>
            <a:r>
              <a:rPr lang="en-GB" dirty="0"/>
              <a:t>(Tree-&gt;right)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End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Result: A, </a:t>
            </a:r>
          </a:p>
          <a:p>
            <a:pPr lvl="1"/>
            <a:endParaRPr lang="en-I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80928"/>
            <a:ext cx="318135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5"/>
          <p:cNvSpPr/>
          <p:nvPr/>
        </p:nvSpPr>
        <p:spPr>
          <a:xfrm>
            <a:off x="5364088" y="3645024"/>
            <a:ext cx="1872208" cy="2376264"/>
          </a:xfrm>
          <a:prstGeom prst="ellipse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24726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Pre-order Traversal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Algorithm: </a:t>
            </a:r>
            <a:r>
              <a:rPr lang="en-GB" b="1" dirty="0" err="1"/>
              <a:t>Preorder</a:t>
            </a:r>
            <a:r>
              <a:rPr lang="en-GB" b="1" dirty="0"/>
              <a:t>(Tree)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Repeat step 2 – 4 while Tree != Null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>
                <a:solidFill>
                  <a:srgbClr val="FF0000"/>
                </a:solidFill>
              </a:rPr>
              <a:t>Write(Tree-&gt;Data)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Preorder</a:t>
            </a:r>
            <a:r>
              <a:rPr lang="en-GB" dirty="0"/>
              <a:t>(Tree-&gt;left)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Preorder</a:t>
            </a:r>
            <a:r>
              <a:rPr lang="en-GB" dirty="0"/>
              <a:t>(Tree-&gt;right)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End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Result: A, B, </a:t>
            </a:r>
          </a:p>
          <a:p>
            <a:pPr lvl="1"/>
            <a:endParaRPr lang="en-I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80928"/>
            <a:ext cx="318135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5"/>
          <p:cNvSpPr/>
          <p:nvPr/>
        </p:nvSpPr>
        <p:spPr>
          <a:xfrm>
            <a:off x="5364088" y="3645024"/>
            <a:ext cx="1872208" cy="2376264"/>
          </a:xfrm>
          <a:prstGeom prst="ellipse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6156176" y="3645024"/>
            <a:ext cx="654571" cy="576064"/>
          </a:xfrm>
          <a:prstGeom prst="ellipse">
            <a:avLst/>
          </a:prstGeom>
          <a:solidFill>
            <a:schemeClr val="accent2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5081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Tree Terminology -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Root 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stating node of a tree is root node</a:t>
            </a:r>
          </a:p>
          <a:p>
            <a:r>
              <a:rPr lang="en-GB" dirty="0"/>
              <a:t>Only one root node </a:t>
            </a:r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96952"/>
            <a:ext cx="4019550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81592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Pre-order Traversal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Algorithm: </a:t>
            </a:r>
            <a:r>
              <a:rPr lang="en-GB" b="1" dirty="0" err="1"/>
              <a:t>Preorder</a:t>
            </a:r>
            <a:r>
              <a:rPr lang="en-GB" b="1" dirty="0"/>
              <a:t>(Tree)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Repeat step 2 – 4 while Tree != Null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Write(Tree-&gt;Data)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>
                <a:solidFill>
                  <a:srgbClr val="FF0000"/>
                </a:solidFill>
              </a:rPr>
              <a:t>Preorder</a:t>
            </a:r>
            <a:r>
              <a:rPr lang="en-GB" dirty="0">
                <a:solidFill>
                  <a:srgbClr val="FF0000"/>
                </a:solidFill>
              </a:rPr>
              <a:t>(Tree-&gt;left)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Preorder</a:t>
            </a:r>
            <a:r>
              <a:rPr lang="en-GB" dirty="0"/>
              <a:t>(Tree-&gt;right)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End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Result: A, B, </a:t>
            </a:r>
          </a:p>
          <a:p>
            <a:pPr lvl="1"/>
            <a:endParaRPr lang="en-I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80928"/>
            <a:ext cx="318135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5"/>
          <p:cNvSpPr/>
          <p:nvPr/>
        </p:nvSpPr>
        <p:spPr>
          <a:xfrm>
            <a:off x="5364088" y="3645024"/>
            <a:ext cx="1872208" cy="2376264"/>
          </a:xfrm>
          <a:prstGeom prst="ellipse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5220072" y="4138998"/>
            <a:ext cx="1684362" cy="2458353"/>
          </a:xfrm>
          <a:prstGeom prst="ellipse">
            <a:avLst/>
          </a:prstGeom>
          <a:solidFill>
            <a:schemeClr val="accent2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89796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Pre-order Traversal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Algorithm: </a:t>
            </a:r>
            <a:r>
              <a:rPr lang="en-GB" b="1" dirty="0" err="1"/>
              <a:t>Preorder</a:t>
            </a:r>
            <a:r>
              <a:rPr lang="en-GB" b="1" dirty="0"/>
              <a:t>(Tree)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Repeat step 2 – 4 while Tree != Null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>
                <a:solidFill>
                  <a:srgbClr val="FF0000"/>
                </a:solidFill>
              </a:rPr>
              <a:t>Write(Tree-&gt;Data)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Preorder</a:t>
            </a:r>
            <a:r>
              <a:rPr lang="en-GB" dirty="0"/>
              <a:t>(Tree-&gt;left)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Preorder</a:t>
            </a:r>
            <a:r>
              <a:rPr lang="en-GB" dirty="0"/>
              <a:t>(Tree-&gt;right)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End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Result: A, B, D, </a:t>
            </a:r>
          </a:p>
          <a:p>
            <a:pPr lvl="1"/>
            <a:endParaRPr lang="en-I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80928"/>
            <a:ext cx="318135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5"/>
          <p:cNvSpPr/>
          <p:nvPr/>
        </p:nvSpPr>
        <p:spPr>
          <a:xfrm>
            <a:off x="5364088" y="3645024"/>
            <a:ext cx="1872208" cy="2376264"/>
          </a:xfrm>
          <a:prstGeom prst="ellipse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5220072" y="4138998"/>
            <a:ext cx="1684362" cy="2458353"/>
          </a:xfrm>
          <a:prstGeom prst="ellipse">
            <a:avLst/>
          </a:prstGeom>
          <a:solidFill>
            <a:schemeClr val="accent2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5724128" y="4138998"/>
            <a:ext cx="576064" cy="694158"/>
          </a:xfrm>
          <a:prstGeom prst="ellipse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62427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Pre-order Traversal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Algorithm: </a:t>
            </a:r>
            <a:r>
              <a:rPr lang="en-GB" b="1" dirty="0" err="1"/>
              <a:t>Preorder</a:t>
            </a:r>
            <a:r>
              <a:rPr lang="en-GB" b="1" dirty="0"/>
              <a:t>(Tree)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Repeat step 2 – 4 while Tree != Null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Write(Tree-&gt;Data)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>
                <a:solidFill>
                  <a:srgbClr val="FF0000"/>
                </a:solidFill>
              </a:rPr>
              <a:t>Preorder</a:t>
            </a:r>
            <a:r>
              <a:rPr lang="en-GB" dirty="0">
                <a:solidFill>
                  <a:srgbClr val="FF0000"/>
                </a:solidFill>
              </a:rPr>
              <a:t>(Tree-&gt;left)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Preorder</a:t>
            </a:r>
            <a:r>
              <a:rPr lang="en-GB" dirty="0"/>
              <a:t>(Tree-&gt;right)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End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Result: A, B, D,G, </a:t>
            </a:r>
          </a:p>
          <a:p>
            <a:pPr lvl="1"/>
            <a:endParaRPr lang="en-I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80928"/>
            <a:ext cx="318135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5"/>
          <p:cNvSpPr/>
          <p:nvPr/>
        </p:nvSpPr>
        <p:spPr>
          <a:xfrm>
            <a:off x="5364088" y="3645024"/>
            <a:ext cx="1872208" cy="2376264"/>
          </a:xfrm>
          <a:prstGeom prst="ellipse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5220072" y="4138998"/>
            <a:ext cx="1684362" cy="2458353"/>
          </a:xfrm>
          <a:prstGeom prst="ellipse">
            <a:avLst/>
          </a:prstGeom>
          <a:solidFill>
            <a:schemeClr val="accent2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5364088" y="4833156"/>
            <a:ext cx="698165" cy="828092"/>
          </a:xfrm>
          <a:prstGeom prst="ellipse">
            <a:avLst/>
          </a:prstGeom>
          <a:solidFill>
            <a:schemeClr val="accent3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30666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Pre-order Traversal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Algorithm: </a:t>
            </a:r>
            <a:r>
              <a:rPr lang="en-GB" b="1" dirty="0" err="1"/>
              <a:t>Preorder</a:t>
            </a:r>
            <a:r>
              <a:rPr lang="en-GB" b="1" dirty="0"/>
              <a:t>(Tree)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Repeat step 2 – 4 while Tree != Null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Write(Tree-&gt;Data)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Preorder</a:t>
            </a:r>
            <a:r>
              <a:rPr lang="en-GB" dirty="0"/>
              <a:t>(Tree-&gt;left)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>
                <a:solidFill>
                  <a:srgbClr val="FF0000"/>
                </a:solidFill>
              </a:rPr>
              <a:t>Preorder</a:t>
            </a:r>
            <a:r>
              <a:rPr lang="en-GB" dirty="0">
                <a:solidFill>
                  <a:srgbClr val="FF0000"/>
                </a:solidFill>
              </a:rPr>
              <a:t>(Tree-&gt;right)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End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Result: A, B, D, G, </a:t>
            </a:r>
          </a:p>
          <a:p>
            <a:pPr lvl="1"/>
            <a:endParaRPr lang="en-I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80928"/>
            <a:ext cx="318135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5"/>
          <p:cNvSpPr/>
          <p:nvPr/>
        </p:nvSpPr>
        <p:spPr>
          <a:xfrm>
            <a:off x="5364088" y="3645024"/>
            <a:ext cx="1872208" cy="2376264"/>
          </a:xfrm>
          <a:prstGeom prst="ellipse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5220072" y="4138998"/>
            <a:ext cx="1684362" cy="2458353"/>
          </a:xfrm>
          <a:prstGeom prst="ellipse">
            <a:avLst/>
          </a:prstGeom>
          <a:solidFill>
            <a:schemeClr val="accent2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6285121" y="4833156"/>
            <a:ext cx="951175" cy="1548172"/>
          </a:xfrm>
          <a:prstGeom prst="ellipse">
            <a:avLst/>
          </a:prstGeom>
          <a:solidFill>
            <a:schemeClr val="accent3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56719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Pre-order Traversal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Algorithm: </a:t>
            </a:r>
            <a:r>
              <a:rPr lang="en-GB" b="1" dirty="0" err="1"/>
              <a:t>Preorder</a:t>
            </a:r>
            <a:r>
              <a:rPr lang="en-GB" b="1" dirty="0"/>
              <a:t>(Tree)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Repeat step 2 – 4 while Tree != Null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>
                <a:solidFill>
                  <a:srgbClr val="FF0000"/>
                </a:solidFill>
              </a:rPr>
              <a:t>Write(Tree-&gt;Data)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Preorder</a:t>
            </a:r>
            <a:r>
              <a:rPr lang="en-GB" dirty="0"/>
              <a:t>(Tree-&gt;left)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Preorder</a:t>
            </a:r>
            <a:r>
              <a:rPr lang="en-GB" dirty="0"/>
              <a:t>(Tree-&gt;right)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End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Result: A, B, D, G, H, </a:t>
            </a:r>
          </a:p>
          <a:p>
            <a:pPr lvl="1"/>
            <a:endParaRPr lang="en-I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80928"/>
            <a:ext cx="318135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5"/>
          <p:cNvSpPr/>
          <p:nvPr/>
        </p:nvSpPr>
        <p:spPr>
          <a:xfrm>
            <a:off x="5364088" y="3645024"/>
            <a:ext cx="1872208" cy="2376264"/>
          </a:xfrm>
          <a:prstGeom prst="ellipse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5220072" y="4138998"/>
            <a:ext cx="1684362" cy="2458353"/>
          </a:xfrm>
          <a:prstGeom prst="ellipse">
            <a:avLst/>
          </a:prstGeom>
          <a:solidFill>
            <a:schemeClr val="accent2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6285121" y="4833156"/>
            <a:ext cx="951175" cy="1548172"/>
          </a:xfrm>
          <a:prstGeom prst="ellipse">
            <a:avLst/>
          </a:prstGeom>
          <a:solidFill>
            <a:schemeClr val="accent3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6300192" y="4833156"/>
            <a:ext cx="460516" cy="535018"/>
          </a:xfrm>
          <a:prstGeom prst="ellipse">
            <a:avLst/>
          </a:prstGeom>
          <a:solidFill>
            <a:schemeClr val="tx1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96056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Pre-order Traversal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Algorithm: </a:t>
            </a:r>
            <a:r>
              <a:rPr lang="en-GB" b="1" dirty="0" err="1"/>
              <a:t>Preorder</a:t>
            </a:r>
            <a:r>
              <a:rPr lang="en-GB" b="1" dirty="0"/>
              <a:t>(Tree)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Repeat step 2 – 4 while Tree != Null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Write(Tree-&gt;Data)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Preorder</a:t>
            </a:r>
            <a:r>
              <a:rPr lang="en-GB" dirty="0"/>
              <a:t>(Tree-&gt;left)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>
                <a:solidFill>
                  <a:srgbClr val="FF0000"/>
                </a:solidFill>
              </a:rPr>
              <a:t>Preorder</a:t>
            </a:r>
            <a:r>
              <a:rPr lang="en-GB" dirty="0">
                <a:solidFill>
                  <a:srgbClr val="FF0000"/>
                </a:solidFill>
              </a:rPr>
              <a:t>(Tree-&gt;right)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End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Result: A, B, D, G, H, L, </a:t>
            </a:r>
          </a:p>
          <a:p>
            <a:pPr lvl="1"/>
            <a:endParaRPr lang="en-I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80928"/>
            <a:ext cx="318135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5"/>
          <p:cNvSpPr/>
          <p:nvPr/>
        </p:nvSpPr>
        <p:spPr>
          <a:xfrm>
            <a:off x="5364088" y="3645024"/>
            <a:ext cx="1872208" cy="2376264"/>
          </a:xfrm>
          <a:prstGeom prst="ellipse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5220072" y="4138998"/>
            <a:ext cx="1684362" cy="2458353"/>
          </a:xfrm>
          <a:prstGeom prst="ellipse">
            <a:avLst/>
          </a:prstGeom>
          <a:solidFill>
            <a:schemeClr val="accent2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6285121" y="4833156"/>
            <a:ext cx="951175" cy="1548172"/>
          </a:xfrm>
          <a:prstGeom prst="ellipse">
            <a:avLst/>
          </a:prstGeom>
          <a:solidFill>
            <a:schemeClr val="accent3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6674176" y="5486270"/>
            <a:ext cx="460516" cy="535018"/>
          </a:xfrm>
          <a:prstGeom prst="ellipse">
            <a:avLst/>
          </a:prstGeom>
          <a:solidFill>
            <a:schemeClr val="tx1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94165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Pre-order Traversal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Algorithm: </a:t>
            </a:r>
            <a:r>
              <a:rPr lang="en-GB" b="1" dirty="0" err="1"/>
              <a:t>Preorder</a:t>
            </a:r>
            <a:r>
              <a:rPr lang="en-GB" b="1" dirty="0"/>
              <a:t>(Tree)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Repeat step 2 – 4 while Tree != Null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Write(Tree-&gt;Data)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Preorder</a:t>
            </a:r>
            <a:r>
              <a:rPr lang="en-GB" dirty="0"/>
              <a:t>(Tree-&gt;left)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>
                <a:solidFill>
                  <a:srgbClr val="FF0000"/>
                </a:solidFill>
              </a:rPr>
              <a:t>Preorder</a:t>
            </a:r>
            <a:r>
              <a:rPr lang="en-GB" dirty="0">
                <a:solidFill>
                  <a:srgbClr val="FF0000"/>
                </a:solidFill>
              </a:rPr>
              <a:t>(Tree-&gt;right)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End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Result: A, B, D, G, H, L, E, </a:t>
            </a:r>
          </a:p>
          <a:p>
            <a:pPr lvl="1"/>
            <a:endParaRPr lang="en-I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80928"/>
            <a:ext cx="318135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5"/>
          <p:cNvSpPr/>
          <p:nvPr/>
        </p:nvSpPr>
        <p:spPr>
          <a:xfrm>
            <a:off x="5364088" y="3645024"/>
            <a:ext cx="1872208" cy="2376264"/>
          </a:xfrm>
          <a:prstGeom prst="ellipse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/>
          <p:cNvSpPr/>
          <p:nvPr/>
        </p:nvSpPr>
        <p:spPr>
          <a:xfrm>
            <a:off x="6516216" y="4293096"/>
            <a:ext cx="576064" cy="540060"/>
          </a:xfrm>
          <a:prstGeom prst="ellipse">
            <a:avLst/>
          </a:prstGeom>
          <a:solidFill>
            <a:schemeClr val="tx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41486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Pre-order Traversal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Algorithm: </a:t>
            </a:r>
            <a:r>
              <a:rPr lang="en-GB" b="1" dirty="0" err="1"/>
              <a:t>Preorder</a:t>
            </a:r>
            <a:r>
              <a:rPr lang="en-GB" b="1" dirty="0"/>
              <a:t>(Tree)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Repeat step 2 – 4 while Tree != Null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Write(Tree-&gt;Data)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Preorder</a:t>
            </a:r>
            <a:r>
              <a:rPr lang="en-GB" dirty="0"/>
              <a:t>(Tree-&gt;left)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>
                <a:solidFill>
                  <a:srgbClr val="FF0000"/>
                </a:solidFill>
              </a:rPr>
              <a:t>Preorder</a:t>
            </a:r>
            <a:r>
              <a:rPr lang="en-GB" dirty="0">
                <a:solidFill>
                  <a:srgbClr val="FF0000"/>
                </a:solidFill>
              </a:rPr>
              <a:t>(Tree-&gt;right)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End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Result: A, B, D, G, H, L, E, </a:t>
            </a:r>
          </a:p>
          <a:p>
            <a:pPr lvl="1"/>
            <a:endParaRPr lang="en-I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80928"/>
            <a:ext cx="318135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5"/>
          <p:cNvSpPr/>
          <p:nvPr/>
        </p:nvSpPr>
        <p:spPr>
          <a:xfrm>
            <a:off x="6876256" y="3501008"/>
            <a:ext cx="1872208" cy="2376264"/>
          </a:xfrm>
          <a:prstGeom prst="ellipse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02494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Pre-order Traversal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Algorithm: </a:t>
            </a:r>
            <a:r>
              <a:rPr lang="en-GB" b="1" dirty="0" err="1"/>
              <a:t>Preorder</a:t>
            </a:r>
            <a:r>
              <a:rPr lang="en-GB" b="1" dirty="0"/>
              <a:t>(Tree)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Repeat step 2 – 4 while Tree != Null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>
                <a:solidFill>
                  <a:srgbClr val="FF0000"/>
                </a:solidFill>
              </a:rPr>
              <a:t>Write(Tree-&gt;Data)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Preorder</a:t>
            </a:r>
            <a:r>
              <a:rPr lang="en-GB" dirty="0"/>
              <a:t>(Tree-&gt;left)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Preorder</a:t>
            </a:r>
            <a:r>
              <a:rPr lang="en-GB" dirty="0"/>
              <a:t>(Tree-&gt;right)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End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Result: A, B, D, G, H, L, E, C, </a:t>
            </a:r>
          </a:p>
          <a:p>
            <a:pPr lvl="1"/>
            <a:endParaRPr lang="en-I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80928"/>
            <a:ext cx="318135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5"/>
          <p:cNvSpPr/>
          <p:nvPr/>
        </p:nvSpPr>
        <p:spPr>
          <a:xfrm>
            <a:off x="6876256" y="3501008"/>
            <a:ext cx="1872208" cy="2376264"/>
          </a:xfrm>
          <a:prstGeom prst="ellipse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6876256" y="3645024"/>
            <a:ext cx="576064" cy="648072"/>
          </a:xfrm>
          <a:prstGeom prst="ellipse">
            <a:avLst/>
          </a:prstGeom>
          <a:solidFill>
            <a:schemeClr val="accent6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35004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Pre-order Traversal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Algorithm: </a:t>
            </a:r>
            <a:r>
              <a:rPr lang="en-GB" b="1" dirty="0" err="1"/>
              <a:t>Preorder</a:t>
            </a:r>
            <a:r>
              <a:rPr lang="en-GB" b="1" dirty="0"/>
              <a:t>(Tree)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Repeat step 2 – 4 while Tree != Null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Write(Tree-&gt;Data)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Preorder</a:t>
            </a:r>
            <a:r>
              <a:rPr lang="en-GB" dirty="0"/>
              <a:t>(Tree-&gt;left)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>
                <a:solidFill>
                  <a:srgbClr val="FF0000"/>
                </a:solidFill>
              </a:rPr>
              <a:t>Preorder</a:t>
            </a:r>
            <a:r>
              <a:rPr lang="en-GB" dirty="0">
                <a:solidFill>
                  <a:srgbClr val="FF0000"/>
                </a:solidFill>
              </a:rPr>
              <a:t>(Tree-&gt;right)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End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Result: A, B, D, G, H, L, E, C, </a:t>
            </a:r>
          </a:p>
          <a:p>
            <a:pPr lvl="1"/>
            <a:endParaRPr lang="en-I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80928"/>
            <a:ext cx="318135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5"/>
          <p:cNvSpPr/>
          <p:nvPr/>
        </p:nvSpPr>
        <p:spPr>
          <a:xfrm>
            <a:off x="7020272" y="3900339"/>
            <a:ext cx="1728192" cy="2264965"/>
          </a:xfrm>
          <a:prstGeom prst="ellipse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6487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Tree Terminology -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Edge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Nodes are connected using the link called edges</a:t>
            </a:r>
          </a:p>
          <a:p>
            <a:r>
              <a:rPr lang="en-GB" dirty="0"/>
              <a:t>Tree with n nodes exactly have (n-1) edges</a:t>
            </a:r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284984"/>
            <a:ext cx="4848225" cy="263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33155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Pre-order Traversal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Algorithm: </a:t>
            </a:r>
            <a:r>
              <a:rPr lang="en-GB" b="1" dirty="0" err="1"/>
              <a:t>Preorder</a:t>
            </a:r>
            <a:r>
              <a:rPr lang="en-GB" b="1" dirty="0"/>
              <a:t>(Tree)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Repeat step 2 – 4 while Tree != Null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>
                <a:solidFill>
                  <a:srgbClr val="FF0000"/>
                </a:solidFill>
              </a:rPr>
              <a:t>Write(Tree-&gt;Data)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Preorder</a:t>
            </a:r>
            <a:r>
              <a:rPr lang="en-GB" dirty="0"/>
              <a:t>(Tree-&gt;left)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Preorder</a:t>
            </a:r>
            <a:r>
              <a:rPr lang="en-GB" dirty="0"/>
              <a:t>(Tree-&gt;right)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End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Result: A, B, D, G, H, L, E, C, F, </a:t>
            </a:r>
          </a:p>
          <a:p>
            <a:pPr lvl="1"/>
            <a:endParaRPr lang="en-I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80928"/>
            <a:ext cx="318135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5"/>
          <p:cNvSpPr/>
          <p:nvPr/>
        </p:nvSpPr>
        <p:spPr>
          <a:xfrm>
            <a:off x="7020272" y="3900339"/>
            <a:ext cx="1728192" cy="2264965"/>
          </a:xfrm>
          <a:prstGeom prst="ellipse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7308304" y="4293096"/>
            <a:ext cx="576064" cy="576064"/>
          </a:xfrm>
          <a:prstGeom prst="ellipse">
            <a:avLst/>
          </a:prstGeom>
          <a:solidFill>
            <a:schemeClr val="accent5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18535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Pre-order Traversal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Algorithm: </a:t>
            </a:r>
            <a:r>
              <a:rPr lang="en-GB" b="1" dirty="0" err="1"/>
              <a:t>Preorder</a:t>
            </a:r>
            <a:r>
              <a:rPr lang="en-GB" b="1" dirty="0"/>
              <a:t>(Tree)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Repeat step 2 – 4 while Tree != Null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Write(Tree-&gt;Data)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>
                <a:solidFill>
                  <a:srgbClr val="FF0000"/>
                </a:solidFill>
              </a:rPr>
              <a:t>Preorder</a:t>
            </a:r>
            <a:r>
              <a:rPr lang="en-GB" dirty="0">
                <a:solidFill>
                  <a:srgbClr val="FF0000"/>
                </a:solidFill>
              </a:rPr>
              <a:t>(Tree-&gt;left)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Preorder</a:t>
            </a:r>
            <a:r>
              <a:rPr lang="en-GB" dirty="0"/>
              <a:t>(Tree-&gt;right)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End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Result: A, B, D, G, H, L, E, C, F,</a:t>
            </a:r>
          </a:p>
          <a:p>
            <a:pPr marL="457200" lvl="1" indent="0">
              <a:buNone/>
            </a:pPr>
            <a:r>
              <a:rPr lang="en-GB" dirty="0"/>
              <a:t>              I, </a:t>
            </a:r>
          </a:p>
          <a:p>
            <a:pPr lvl="1"/>
            <a:endParaRPr lang="en-I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80928"/>
            <a:ext cx="318135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5"/>
          <p:cNvSpPr/>
          <p:nvPr/>
        </p:nvSpPr>
        <p:spPr>
          <a:xfrm>
            <a:off x="7020272" y="3900339"/>
            <a:ext cx="1728192" cy="2264965"/>
          </a:xfrm>
          <a:prstGeom prst="ellipse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7054588" y="4906607"/>
            <a:ext cx="576064" cy="576064"/>
          </a:xfrm>
          <a:prstGeom prst="ellipse">
            <a:avLst/>
          </a:prstGeom>
          <a:solidFill>
            <a:schemeClr val="accent5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29930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Pre-order Traversal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Algorithm: </a:t>
            </a:r>
            <a:r>
              <a:rPr lang="en-GB" b="1" dirty="0" err="1"/>
              <a:t>Preorder</a:t>
            </a:r>
            <a:r>
              <a:rPr lang="en-GB" b="1" dirty="0"/>
              <a:t>(Tree)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Repeat step 2 – 4 while Tree != Null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Write(Tree-&gt;Data)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Preorder</a:t>
            </a:r>
            <a:r>
              <a:rPr lang="en-GB" dirty="0"/>
              <a:t>(Tree-&gt;left)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>
                <a:solidFill>
                  <a:srgbClr val="FF0000"/>
                </a:solidFill>
              </a:rPr>
              <a:t>Preorder</a:t>
            </a:r>
            <a:r>
              <a:rPr lang="en-GB" dirty="0">
                <a:solidFill>
                  <a:srgbClr val="FF0000"/>
                </a:solidFill>
              </a:rPr>
              <a:t>(Tree-&gt;right)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End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Result: A, B, D, G, H, L, E, C, F,</a:t>
            </a:r>
          </a:p>
          <a:p>
            <a:pPr marL="457200" lvl="1" indent="0">
              <a:buNone/>
            </a:pPr>
            <a:r>
              <a:rPr lang="en-GB" dirty="0"/>
              <a:t>              I, J, </a:t>
            </a:r>
          </a:p>
          <a:p>
            <a:pPr lvl="1"/>
            <a:endParaRPr lang="en-I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80928"/>
            <a:ext cx="318135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7452320" y="4896226"/>
            <a:ext cx="973796" cy="1269077"/>
          </a:xfrm>
          <a:prstGeom prst="ellipse">
            <a:avLst/>
          </a:prstGeom>
          <a:solidFill>
            <a:schemeClr val="accent5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7740352" y="4896226"/>
            <a:ext cx="504056" cy="634538"/>
          </a:xfrm>
          <a:prstGeom prst="ellipse">
            <a:avLst/>
          </a:prstGeom>
          <a:solidFill>
            <a:schemeClr val="accent2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20037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Pre-order Traversal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Algorithm: </a:t>
            </a:r>
            <a:r>
              <a:rPr lang="en-GB" b="1" dirty="0" err="1"/>
              <a:t>Preorder</a:t>
            </a:r>
            <a:r>
              <a:rPr lang="en-GB" b="1" dirty="0"/>
              <a:t>(Tree)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Repeat step 2 – 4 while Tree != Null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Write(Tree-&gt;Data)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>
                <a:solidFill>
                  <a:srgbClr val="FF0000"/>
                </a:solidFill>
              </a:rPr>
              <a:t>Preorder</a:t>
            </a:r>
            <a:r>
              <a:rPr lang="en-GB" dirty="0">
                <a:solidFill>
                  <a:srgbClr val="FF0000"/>
                </a:solidFill>
              </a:rPr>
              <a:t>(Tree-&gt;left)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Preorder</a:t>
            </a:r>
            <a:r>
              <a:rPr lang="en-GB" dirty="0"/>
              <a:t>(Tree-&gt;right)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End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Result: A, B, D, G, H, L, E, C, F,</a:t>
            </a:r>
          </a:p>
          <a:p>
            <a:pPr marL="457200" lvl="1" indent="0">
              <a:buNone/>
            </a:pPr>
            <a:r>
              <a:rPr lang="en-GB" dirty="0"/>
              <a:t>              I, J, K</a:t>
            </a:r>
          </a:p>
          <a:p>
            <a:pPr lvl="1"/>
            <a:endParaRPr lang="en-I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80928"/>
            <a:ext cx="318135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7452320" y="4896226"/>
            <a:ext cx="973796" cy="1269077"/>
          </a:xfrm>
          <a:prstGeom prst="ellipse">
            <a:avLst/>
          </a:prstGeom>
          <a:solidFill>
            <a:schemeClr val="accent5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7466692" y="5373216"/>
            <a:ext cx="504056" cy="634538"/>
          </a:xfrm>
          <a:prstGeom prst="ellipse">
            <a:avLst/>
          </a:prstGeom>
          <a:solidFill>
            <a:schemeClr val="accent2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85438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Pre-order Traversal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Algorithm: </a:t>
            </a:r>
            <a:r>
              <a:rPr lang="en-GB" b="1" dirty="0" err="1"/>
              <a:t>Preorder</a:t>
            </a:r>
            <a:r>
              <a:rPr lang="en-GB" b="1" dirty="0"/>
              <a:t>(Tree)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Repeat step 2 – 4 while Tree != Null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Write(Tree-&gt;Data)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>
                <a:solidFill>
                  <a:srgbClr val="FF0000"/>
                </a:solidFill>
              </a:rPr>
              <a:t>Preorder</a:t>
            </a:r>
            <a:r>
              <a:rPr lang="en-GB" dirty="0">
                <a:solidFill>
                  <a:srgbClr val="FF0000"/>
                </a:solidFill>
              </a:rPr>
              <a:t>(Tree-&gt;left)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Preorder</a:t>
            </a:r>
            <a:r>
              <a:rPr lang="en-GB" dirty="0"/>
              <a:t>(Tree-&gt;right)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End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b="1" dirty="0">
                <a:solidFill>
                  <a:schemeClr val="accent6">
                    <a:lumMod val="75000"/>
                  </a:schemeClr>
                </a:solidFill>
              </a:rPr>
              <a:t>Result: A, B, D, G, H, L, E, C, F,</a:t>
            </a:r>
          </a:p>
          <a:p>
            <a:pPr marL="457200" lvl="1" indent="0">
              <a:buNone/>
            </a:pPr>
            <a:r>
              <a:rPr lang="en-GB" b="1" dirty="0">
                <a:solidFill>
                  <a:schemeClr val="accent6">
                    <a:lumMod val="75000"/>
                  </a:schemeClr>
                </a:solidFill>
              </a:rPr>
              <a:t>              I, J, K</a:t>
            </a:r>
          </a:p>
          <a:p>
            <a:pPr lvl="1"/>
            <a:endParaRPr lang="en-I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80928"/>
            <a:ext cx="318135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4425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Post– order Traversal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Traverse left node, Traverse right node , visit root node</a:t>
            </a:r>
          </a:p>
          <a:p>
            <a:endParaRPr lang="en-GB" dirty="0"/>
          </a:p>
          <a:p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212976"/>
            <a:ext cx="187642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19872" y="2636912"/>
            <a:ext cx="4203587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</a:rPr>
              <a:t>Traverse Left node – B</a:t>
            </a:r>
          </a:p>
          <a:p>
            <a:r>
              <a:rPr lang="en-GB" sz="2800" b="1" dirty="0">
                <a:solidFill>
                  <a:schemeClr val="accent2"/>
                </a:solidFill>
              </a:rPr>
              <a:t>No left child for B </a:t>
            </a:r>
            <a:r>
              <a:rPr lang="en-GB" sz="2800" b="1" dirty="0" err="1">
                <a:solidFill>
                  <a:schemeClr val="accent2"/>
                </a:solidFill>
              </a:rPr>
              <a:t>subtree</a:t>
            </a:r>
            <a:endParaRPr lang="en-GB" sz="2800" b="1" dirty="0">
              <a:solidFill>
                <a:schemeClr val="accent2"/>
              </a:solidFill>
            </a:endParaRPr>
          </a:p>
          <a:p>
            <a:r>
              <a:rPr lang="en-GB" sz="2800" b="1" dirty="0">
                <a:solidFill>
                  <a:schemeClr val="accent2"/>
                </a:solidFill>
              </a:rPr>
              <a:t>No right child for B </a:t>
            </a:r>
            <a:r>
              <a:rPr lang="en-GB" sz="2800" b="1" dirty="0" err="1">
                <a:solidFill>
                  <a:schemeClr val="accent2"/>
                </a:solidFill>
              </a:rPr>
              <a:t>subtree</a:t>
            </a:r>
            <a:endParaRPr lang="en-GB" sz="2800" b="1" dirty="0">
              <a:solidFill>
                <a:schemeClr val="accent2"/>
              </a:solidFill>
            </a:endParaRPr>
          </a:p>
          <a:p>
            <a:r>
              <a:rPr lang="en-GB" sz="2800" b="1" dirty="0">
                <a:solidFill>
                  <a:schemeClr val="accent3">
                    <a:lumMod val="75000"/>
                  </a:schemeClr>
                </a:solidFill>
              </a:rPr>
              <a:t>Visit root node B</a:t>
            </a:r>
          </a:p>
          <a:p>
            <a:r>
              <a:rPr lang="en-GB" sz="2800" b="1" dirty="0">
                <a:solidFill>
                  <a:schemeClr val="accent2">
                    <a:lumMod val="75000"/>
                  </a:schemeClr>
                </a:solidFill>
              </a:rPr>
              <a:t>Traverse Right node– C</a:t>
            </a:r>
          </a:p>
          <a:p>
            <a:r>
              <a:rPr lang="en-GB" sz="2800" b="1" dirty="0">
                <a:solidFill>
                  <a:schemeClr val="accent2">
                    <a:lumMod val="75000"/>
                  </a:schemeClr>
                </a:solidFill>
              </a:rPr>
              <a:t>No left child for C </a:t>
            </a:r>
            <a:r>
              <a:rPr lang="en-GB" sz="2800" b="1" dirty="0" err="1">
                <a:solidFill>
                  <a:schemeClr val="accent2">
                    <a:lumMod val="75000"/>
                  </a:schemeClr>
                </a:solidFill>
              </a:rPr>
              <a:t>subtree</a:t>
            </a:r>
            <a:endParaRPr lang="en-GB" sz="28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GB" sz="2800" b="1" dirty="0">
                <a:solidFill>
                  <a:schemeClr val="accent2">
                    <a:lumMod val="75000"/>
                  </a:schemeClr>
                </a:solidFill>
              </a:rPr>
              <a:t>No right child for C </a:t>
            </a:r>
            <a:r>
              <a:rPr lang="en-GB" sz="2800" b="1" dirty="0" err="1">
                <a:solidFill>
                  <a:schemeClr val="accent2">
                    <a:lumMod val="75000"/>
                  </a:schemeClr>
                </a:solidFill>
              </a:rPr>
              <a:t>subtree</a:t>
            </a:r>
            <a:endParaRPr lang="en-GB" sz="28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GB" sz="2800" b="1" dirty="0">
                <a:solidFill>
                  <a:schemeClr val="accent3">
                    <a:lumMod val="75000"/>
                  </a:schemeClr>
                </a:solidFill>
              </a:rPr>
              <a:t>Visit root node C</a:t>
            </a:r>
          </a:p>
          <a:p>
            <a:r>
              <a:rPr lang="en-GB" sz="2800" b="1" dirty="0">
                <a:solidFill>
                  <a:schemeClr val="accent3">
                    <a:lumMod val="75000"/>
                  </a:schemeClr>
                </a:solidFill>
              </a:rPr>
              <a:t>Visit root node A</a:t>
            </a:r>
          </a:p>
          <a:p>
            <a:endParaRPr lang="en-IN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2652" y="4818459"/>
            <a:ext cx="1946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rgbClr val="00B0F0"/>
                </a:solidFill>
              </a:rPr>
              <a:t>B – C – A </a:t>
            </a:r>
            <a:endParaRPr lang="en-IN" sz="3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249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Post-order Traversal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Algorithm: </a:t>
            </a:r>
            <a:r>
              <a:rPr lang="en-GB" b="1" dirty="0" err="1"/>
              <a:t>Postorder</a:t>
            </a:r>
            <a:r>
              <a:rPr lang="en-GB" b="1" dirty="0"/>
              <a:t>(Tree)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Repeat step 2 – 4 while Tree != Null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Postorder</a:t>
            </a:r>
            <a:r>
              <a:rPr lang="en-GB" dirty="0"/>
              <a:t>(Tree-&gt;left)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Postorder</a:t>
            </a:r>
            <a:r>
              <a:rPr lang="en-GB" dirty="0"/>
              <a:t>(Tree-&gt;right)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Write(Tree-&gt;Data)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End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48923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Post-order Traversal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Algorithm: </a:t>
            </a:r>
            <a:r>
              <a:rPr lang="en-GB" b="1" dirty="0" err="1"/>
              <a:t>Postorder</a:t>
            </a:r>
            <a:r>
              <a:rPr lang="en-GB" b="1" dirty="0"/>
              <a:t>(Tree)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Repeat step 2 – 4 while Tree != Null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Postorder</a:t>
            </a:r>
            <a:r>
              <a:rPr lang="en-GB" dirty="0"/>
              <a:t>(Tree-&gt;left)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Postorder</a:t>
            </a:r>
            <a:r>
              <a:rPr lang="en-GB" dirty="0"/>
              <a:t>(Tree-&gt;right)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Write(Tree-&gt;Data)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End</a:t>
            </a:r>
          </a:p>
          <a:p>
            <a:pPr lvl="1"/>
            <a:endParaRPr lang="en-I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80928"/>
            <a:ext cx="318135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27553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Post-order Traversal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Algorithm: </a:t>
            </a:r>
            <a:r>
              <a:rPr lang="en-GB" b="1" dirty="0" err="1"/>
              <a:t>Postorder</a:t>
            </a:r>
            <a:r>
              <a:rPr lang="en-GB" b="1" dirty="0"/>
              <a:t>(Tree)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Repeat step 2 – 4 while Tree != Null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>
                <a:solidFill>
                  <a:srgbClr val="FF0000"/>
                </a:solidFill>
              </a:rPr>
              <a:t>Postorder</a:t>
            </a:r>
            <a:r>
              <a:rPr lang="en-GB" dirty="0">
                <a:solidFill>
                  <a:srgbClr val="FF0000"/>
                </a:solidFill>
              </a:rPr>
              <a:t>(Tree-&gt;left)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Postorder</a:t>
            </a:r>
            <a:r>
              <a:rPr lang="en-GB" dirty="0"/>
              <a:t>(Tree-&gt;right)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Write(Tree-&gt;Data)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End</a:t>
            </a:r>
          </a:p>
          <a:p>
            <a:pPr lvl="1"/>
            <a:endParaRPr lang="en-I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80928"/>
            <a:ext cx="318135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5436096" y="3573016"/>
            <a:ext cx="1728192" cy="2952328"/>
          </a:xfrm>
          <a:prstGeom prst="ellipse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59408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Post-order Traversal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Algorithm: </a:t>
            </a:r>
            <a:r>
              <a:rPr lang="en-GB" b="1" dirty="0" err="1"/>
              <a:t>Postorder</a:t>
            </a:r>
            <a:r>
              <a:rPr lang="en-GB" b="1" dirty="0"/>
              <a:t>(Tree)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Repeat step 2 – 4 while Tree != Null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>
                <a:solidFill>
                  <a:srgbClr val="FF0000"/>
                </a:solidFill>
              </a:rPr>
              <a:t>Postorder</a:t>
            </a:r>
            <a:r>
              <a:rPr lang="en-GB" dirty="0">
                <a:solidFill>
                  <a:srgbClr val="FF0000"/>
                </a:solidFill>
              </a:rPr>
              <a:t>(Tree-&gt;left)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Postorder</a:t>
            </a:r>
            <a:r>
              <a:rPr lang="en-GB" dirty="0"/>
              <a:t>(Tree-&gt;right)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Write(Tree-&gt;Data)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End</a:t>
            </a:r>
          </a:p>
          <a:p>
            <a:pPr marL="457200" lvl="1" indent="0">
              <a:buNone/>
            </a:pPr>
            <a:endParaRPr lang="en-I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80928"/>
            <a:ext cx="318135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5436096" y="3573016"/>
            <a:ext cx="1728192" cy="2952328"/>
          </a:xfrm>
          <a:prstGeom prst="ellipse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5436096" y="4347792"/>
            <a:ext cx="1584176" cy="2376264"/>
          </a:xfrm>
          <a:prstGeom prst="ellipse">
            <a:avLst/>
          </a:prstGeom>
          <a:solidFill>
            <a:schemeClr val="accent6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7670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Tree Terminology -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Parent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Node that have children nodes or have branches connecting to other nodes</a:t>
            </a:r>
          </a:p>
          <a:p>
            <a:r>
              <a:rPr lang="en-GB" dirty="0"/>
              <a:t>Parental node have one or more children nodes</a:t>
            </a:r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993" y="4077072"/>
            <a:ext cx="4419600" cy="240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21993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Post-order Traversal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Algorithm: </a:t>
            </a:r>
            <a:r>
              <a:rPr lang="en-GB" b="1" dirty="0" err="1"/>
              <a:t>Postorder</a:t>
            </a:r>
            <a:r>
              <a:rPr lang="en-GB" b="1" dirty="0"/>
              <a:t>(Tree)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Repeat step 2 – 4 while Tree != Null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>
                <a:solidFill>
                  <a:srgbClr val="FF0000"/>
                </a:solidFill>
              </a:rPr>
              <a:t>Postorder</a:t>
            </a:r>
            <a:r>
              <a:rPr lang="en-GB" dirty="0">
                <a:solidFill>
                  <a:srgbClr val="FF0000"/>
                </a:solidFill>
              </a:rPr>
              <a:t>(Tree-&gt;left)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Postorder</a:t>
            </a:r>
            <a:r>
              <a:rPr lang="en-GB" dirty="0"/>
              <a:t>(Tree-&gt;right)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Write(Tree-&gt;Data)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End</a:t>
            </a:r>
          </a:p>
          <a:p>
            <a:pPr marL="457200" lvl="1" indent="0">
              <a:buNone/>
            </a:pPr>
            <a:r>
              <a:rPr lang="en-GB" b="1" dirty="0"/>
              <a:t>Result : G, </a:t>
            </a:r>
            <a:endParaRPr lang="en-IN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80928"/>
            <a:ext cx="318135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5436096" y="3573016"/>
            <a:ext cx="1728192" cy="2952328"/>
          </a:xfrm>
          <a:prstGeom prst="ellipse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5436096" y="4347792"/>
            <a:ext cx="1584176" cy="2376264"/>
          </a:xfrm>
          <a:prstGeom prst="ellipse">
            <a:avLst/>
          </a:prstGeom>
          <a:solidFill>
            <a:schemeClr val="accent6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5436096" y="4869160"/>
            <a:ext cx="648072" cy="504056"/>
          </a:xfrm>
          <a:prstGeom prst="ellipse">
            <a:avLst/>
          </a:prstGeom>
          <a:solidFill>
            <a:schemeClr val="accent3">
              <a:alpha val="5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86503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Post-order Traversal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Algorithm: </a:t>
            </a:r>
            <a:r>
              <a:rPr lang="en-GB" b="1" dirty="0" err="1"/>
              <a:t>Postorder</a:t>
            </a:r>
            <a:r>
              <a:rPr lang="en-GB" b="1" dirty="0"/>
              <a:t>(Tree)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Repeat step 2 – 4 while Tree != Null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Postorder</a:t>
            </a:r>
            <a:r>
              <a:rPr lang="en-GB" dirty="0"/>
              <a:t>(Tree-&gt;left)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>
                <a:solidFill>
                  <a:srgbClr val="FF0000"/>
                </a:solidFill>
              </a:rPr>
              <a:t>Postorder</a:t>
            </a:r>
            <a:r>
              <a:rPr lang="en-GB" dirty="0">
                <a:solidFill>
                  <a:srgbClr val="FF0000"/>
                </a:solidFill>
              </a:rPr>
              <a:t>(Tree-&gt;right)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Write(Tree-&gt;Data)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End</a:t>
            </a:r>
          </a:p>
          <a:p>
            <a:pPr marL="457200" lvl="1" indent="0">
              <a:buNone/>
            </a:pPr>
            <a:r>
              <a:rPr lang="en-GB" b="1" dirty="0"/>
              <a:t>Result : G, </a:t>
            </a:r>
            <a:endParaRPr lang="en-IN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80928"/>
            <a:ext cx="318135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5436096" y="3573016"/>
            <a:ext cx="1728192" cy="2952328"/>
          </a:xfrm>
          <a:prstGeom prst="ellipse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5436096" y="4347792"/>
            <a:ext cx="1584176" cy="2376264"/>
          </a:xfrm>
          <a:prstGeom prst="ellipse">
            <a:avLst/>
          </a:prstGeom>
          <a:solidFill>
            <a:schemeClr val="accent6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6084168" y="4869159"/>
            <a:ext cx="1080120" cy="1407443"/>
          </a:xfrm>
          <a:prstGeom prst="ellipse">
            <a:avLst/>
          </a:prstGeom>
          <a:solidFill>
            <a:schemeClr val="accent3">
              <a:alpha val="5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56725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Post-order Traversal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Algorithm: </a:t>
            </a:r>
            <a:r>
              <a:rPr lang="en-GB" b="1" dirty="0" err="1"/>
              <a:t>Postorder</a:t>
            </a:r>
            <a:r>
              <a:rPr lang="en-GB" b="1" dirty="0"/>
              <a:t>(Tree)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Repeat step 2 – 4 while Tree != Null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Postorder</a:t>
            </a:r>
            <a:r>
              <a:rPr lang="en-GB" dirty="0"/>
              <a:t>(Tree-&gt;left)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>
                <a:solidFill>
                  <a:srgbClr val="FF0000"/>
                </a:solidFill>
              </a:rPr>
              <a:t>Postorder</a:t>
            </a:r>
            <a:r>
              <a:rPr lang="en-GB" dirty="0">
                <a:solidFill>
                  <a:srgbClr val="FF0000"/>
                </a:solidFill>
              </a:rPr>
              <a:t>(Tree-&gt;right)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Write(Tree-&gt;Data)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End</a:t>
            </a:r>
          </a:p>
          <a:p>
            <a:pPr marL="457200" lvl="1" indent="0">
              <a:buNone/>
            </a:pPr>
            <a:r>
              <a:rPr lang="en-GB" b="1" dirty="0"/>
              <a:t>Result : G, L, </a:t>
            </a:r>
            <a:endParaRPr lang="en-IN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80928"/>
            <a:ext cx="318135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5436096" y="3573016"/>
            <a:ext cx="1728192" cy="2952328"/>
          </a:xfrm>
          <a:prstGeom prst="ellipse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5436096" y="4347792"/>
            <a:ext cx="1584176" cy="2376264"/>
          </a:xfrm>
          <a:prstGeom prst="ellipse">
            <a:avLst/>
          </a:prstGeom>
          <a:solidFill>
            <a:schemeClr val="accent6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6084168" y="4869159"/>
            <a:ext cx="1080120" cy="1407443"/>
          </a:xfrm>
          <a:prstGeom prst="ellipse">
            <a:avLst/>
          </a:prstGeom>
          <a:solidFill>
            <a:schemeClr val="accent3">
              <a:alpha val="5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6300192" y="5326359"/>
            <a:ext cx="914400" cy="914400"/>
          </a:xfrm>
          <a:prstGeom prst="ellipse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15285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Post-order Traversal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Algorithm: </a:t>
            </a:r>
            <a:r>
              <a:rPr lang="en-GB" b="1" dirty="0" err="1"/>
              <a:t>Postorder</a:t>
            </a:r>
            <a:r>
              <a:rPr lang="en-GB" b="1" dirty="0"/>
              <a:t>(Tree)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Repeat step 2 – 4 while Tree != Null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Postorder</a:t>
            </a:r>
            <a:r>
              <a:rPr lang="en-GB" dirty="0"/>
              <a:t>(Tree-&gt;left)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Postorder</a:t>
            </a:r>
            <a:r>
              <a:rPr lang="en-GB" dirty="0"/>
              <a:t>(Tree-&gt;right)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>
                <a:solidFill>
                  <a:srgbClr val="FF0000"/>
                </a:solidFill>
              </a:rPr>
              <a:t>Write(Tree-&gt;Data)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End</a:t>
            </a:r>
          </a:p>
          <a:p>
            <a:pPr marL="457200" lvl="1" indent="0">
              <a:buNone/>
            </a:pPr>
            <a:r>
              <a:rPr lang="en-GB" b="1" dirty="0"/>
              <a:t>Result : G, L, H, </a:t>
            </a:r>
            <a:endParaRPr lang="en-IN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80928"/>
            <a:ext cx="318135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5436096" y="3573016"/>
            <a:ext cx="1728192" cy="2952328"/>
          </a:xfrm>
          <a:prstGeom prst="ellipse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5436096" y="4347792"/>
            <a:ext cx="1584176" cy="2376264"/>
          </a:xfrm>
          <a:prstGeom prst="ellipse">
            <a:avLst/>
          </a:prstGeom>
          <a:solidFill>
            <a:schemeClr val="accent6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6084168" y="4869159"/>
            <a:ext cx="1080120" cy="1407443"/>
          </a:xfrm>
          <a:prstGeom prst="ellipse">
            <a:avLst/>
          </a:prstGeom>
          <a:solidFill>
            <a:schemeClr val="accent3">
              <a:alpha val="5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6105872" y="4869159"/>
            <a:ext cx="914400" cy="914400"/>
          </a:xfrm>
          <a:prstGeom prst="ellipse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95304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Post-order Traversal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Algorithm: </a:t>
            </a:r>
            <a:r>
              <a:rPr lang="en-GB" b="1" dirty="0" err="1"/>
              <a:t>Postorder</a:t>
            </a:r>
            <a:r>
              <a:rPr lang="en-GB" b="1" dirty="0"/>
              <a:t>(Tree)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Repeat step 2 – 4 while Tree != Null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Postorder</a:t>
            </a:r>
            <a:r>
              <a:rPr lang="en-GB" dirty="0"/>
              <a:t>(Tree-&gt;left)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Postorder</a:t>
            </a:r>
            <a:r>
              <a:rPr lang="en-GB" dirty="0"/>
              <a:t>(Tree-&gt;right)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>
                <a:solidFill>
                  <a:srgbClr val="FF0000"/>
                </a:solidFill>
              </a:rPr>
              <a:t>Write(Tree-&gt;Data)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End</a:t>
            </a:r>
          </a:p>
          <a:p>
            <a:pPr marL="457200" lvl="1" indent="0">
              <a:buNone/>
            </a:pPr>
            <a:r>
              <a:rPr lang="en-GB" b="1" dirty="0"/>
              <a:t>Result : G, L, H, D</a:t>
            </a:r>
            <a:endParaRPr lang="en-IN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80928"/>
            <a:ext cx="318135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5436096" y="3573016"/>
            <a:ext cx="1728192" cy="2952328"/>
          </a:xfrm>
          <a:prstGeom prst="ellipse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5436096" y="4347792"/>
            <a:ext cx="1584176" cy="2376264"/>
          </a:xfrm>
          <a:prstGeom prst="ellipse">
            <a:avLst/>
          </a:prstGeom>
          <a:solidFill>
            <a:schemeClr val="accent6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/>
          <p:cNvSpPr/>
          <p:nvPr/>
        </p:nvSpPr>
        <p:spPr>
          <a:xfrm>
            <a:off x="5652120" y="4293096"/>
            <a:ext cx="792088" cy="593376"/>
          </a:xfrm>
          <a:prstGeom prst="ellipse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75861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Post-order Traversal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Algorithm: </a:t>
            </a:r>
            <a:r>
              <a:rPr lang="en-GB" b="1" dirty="0" err="1"/>
              <a:t>Postorder</a:t>
            </a:r>
            <a:r>
              <a:rPr lang="en-GB" b="1" dirty="0"/>
              <a:t>(Tree)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Repeat step 2 – 4 while Tree != Null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Postorder</a:t>
            </a:r>
            <a:r>
              <a:rPr lang="en-GB" dirty="0"/>
              <a:t>(Tree-&gt;left)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>
                <a:solidFill>
                  <a:srgbClr val="FF0000"/>
                </a:solidFill>
              </a:rPr>
              <a:t>Postorder</a:t>
            </a:r>
            <a:r>
              <a:rPr lang="en-GB" dirty="0">
                <a:solidFill>
                  <a:srgbClr val="FF0000"/>
                </a:solidFill>
              </a:rPr>
              <a:t>(Tree-&gt;right)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Write(Tree-&gt;Data)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End</a:t>
            </a:r>
          </a:p>
          <a:p>
            <a:pPr marL="457200" lvl="1" indent="0">
              <a:buNone/>
            </a:pPr>
            <a:r>
              <a:rPr lang="en-GB" b="1" dirty="0"/>
              <a:t>Result : G, L, H, D, E, </a:t>
            </a:r>
            <a:endParaRPr lang="en-IN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80928"/>
            <a:ext cx="318135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5436096" y="3573016"/>
            <a:ext cx="1728192" cy="2952328"/>
          </a:xfrm>
          <a:prstGeom prst="ellipse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6444208" y="4293096"/>
            <a:ext cx="720080" cy="576064"/>
          </a:xfrm>
          <a:prstGeom prst="ellipse">
            <a:avLst/>
          </a:prstGeom>
          <a:solidFill>
            <a:schemeClr val="accent6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96902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Post-order Traversal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Algorithm: </a:t>
            </a:r>
            <a:r>
              <a:rPr lang="en-GB" b="1" dirty="0" err="1"/>
              <a:t>Postorder</a:t>
            </a:r>
            <a:r>
              <a:rPr lang="en-GB" b="1" dirty="0"/>
              <a:t>(Tree)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Repeat step 2 – 4 while Tree != Null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Postorder</a:t>
            </a:r>
            <a:r>
              <a:rPr lang="en-GB" dirty="0"/>
              <a:t>(Tree-&gt;left)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Postorder</a:t>
            </a:r>
            <a:r>
              <a:rPr lang="en-GB" dirty="0"/>
              <a:t>(Tree-&gt;right)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>
                <a:solidFill>
                  <a:srgbClr val="FF0000"/>
                </a:solidFill>
              </a:rPr>
              <a:t>Write(Tree-&gt;Data)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End</a:t>
            </a:r>
          </a:p>
          <a:p>
            <a:pPr marL="457200" lvl="1" indent="0">
              <a:buNone/>
            </a:pPr>
            <a:r>
              <a:rPr lang="en-GB" b="1" dirty="0"/>
              <a:t>Result : G, L, H, D, E, B, </a:t>
            </a:r>
            <a:endParaRPr lang="en-IN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80928"/>
            <a:ext cx="318135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5436096" y="3573016"/>
            <a:ext cx="1728192" cy="2952328"/>
          </a:xfrm>
          <a:prstGeom prst="ellipse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6084168" y="3626387"/>
            <a:ext cx="720080" cy="576064"/>
          </a:xfrm>
          <a:prstGeom prst="ellipse">
            <a:avLst/>
          </a:prstGeom>
          <a:solidFill>
            <a:schemeClr val="accent6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53226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Post-order Traversal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Algorithm: </a:t>
            </a:r>
            <a:r>
              <a:rPr lang="en-GB" b="1" dirty="0" err="1"/>
              <a:t>Postorder</a:t>
            </a:r>
            <a:r>
              <a:rPr lang="en-GB" b="1" dirty="0"/>
              <a:t>(Tree)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Repeat step 2 – 4 while Tree != Null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Postorder</a:t>
            </a:r>
            <a:r>
              <a:rPr lang="en-GB" dirty="0"/>
              <a:t>(Tree-&gt;left)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>
                <a:solidFill>
                  <a:srgbClr val="FF0000"/>
                </a:solidFill>
              </a:rPr>
              <a:t>Postorder</a:t>
            </a:r>
            <a:r>
              <a:rPr lang="en-GB" dirty="0">
                <a:solidFill>
                  <a:srgbClr val="FF0000"/>
                </a:solidFill>
              </a:rPr>
              <a:t>(Tree-&gt;right)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Write(Tree-&gt;Data)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End</a:t>
            </a:r>
          </a:p>
          <a:p>
            <a:pPr marL="457200" lvl="1" indent="0">
              <a:buNone/>
            </a:pPr>
            <a:r>
              <a:rPr lang="en-GB" b="1" dirty="0"/>
              <a:t>Result : G, L, H, D, E, B, </a:t>
            </a:r>
            <a:endParaRPr lang="en-IN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80928"/>
            <a:ext cx="318135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6804248" y="3429000"/>
            <a:ext cx="1728192" cy="2952328"/>
          </a:xfrm>
          <a:prstGeom prst="ellipse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39987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Post-order Traversal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Algorithm: </a:t>
            </a:r>
            <a:r>
              <a:rPr lang="en-GB" b="1" dirty="0" err="1"/>
              <a:t>Postorder</a:t>
            </a:r>
            <a:r>
              <a:rPr lang="en-GB" b="1" dirty="0"/>
              <a:t>(Tree)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Repeat step 2 – 4 while Tree != Null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Postorder</a:t>
            </a:r>
            <a:r>
              <a:rPr lang="en-GB" dirty="0"/>
              <a:t>(Tree-&gt;left)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>
                <a:solidFill>
                  <a:srgbClr val="FF0000"/>
                </a:solidFill>
              </a:rPr>
              <a:t>Postorder</a:t>
            </a:r>
            <a:r>
              <a:rPr lang="en-GB" dirty="0">
                <a:solidFill>
                  <a:srgbClr val="FF0000"/>
                </a:solidFill>
              </a:rPr>
              <a:t>(Tree-&gt;right)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Write(Tree-&gt;Data)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End</a:t>
            </a:r>
          </a:p>
          <a:p>
            <a:pPr marL="457200" lvl="1" indent="0">
              <a:buNone/>
            </a:pPr>
            <a:r>
              <a:rPr lang="en-GB" b="1" dirty="0"/>
              <a:t>Result : G, L, H, D, E, B, </a:t>
            </a:r>
            <a:endParaRPr lang="en-IN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80928"/>
            <a:ext cx="318135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6804248" y="3429000"/>
            <a:ext cx="1728192" cy="2952328"/>
          </a:xfrm>
          <a:prstGeom prst="ellipse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7092280" y="4149080"/>
            <a:ext cx="1165126" cy="2127523"/>
          </a:xfrm>
          <a:prstGeom prst="ellipse">
            <a:avLst/>
          </a:prstGeom>
          <a:solidFill>
            <a:schemeClr val="accent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01587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Post-order Traversal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Algorithm: </a:t>
            </a:r>
            <a:r>
              <a:rPr lang="en-GB" b="1" dirty="0" err="1"/>
              <a:t>Postorder</a:t>
            </a:r>
            <a:r>
              <a:rPr lang="en-GB" b="1" dirty="0"/>
              <a:t>(Tree)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Repeat step 2 – 4 while Tree != Null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>
                <a:solidFill>
                  <a:srgbClr val="FF0000"/>
                </a:solidFill>
              </a:rPr>
              <a:t>Postorder</a:t>
            </a:r>
            <a:r>
              <a:rPr lang="en-GB" dirty="0">
                <a:solidFill>
                  <a:srgbClr val="FF0000"/>
                </a:solidFill>
              </a:rPr>
              <a:t>(Tree-&gt;left)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Postorder</a:t>
            </a:r>
            <a:r>
              <a:rPr lang="en-GB" dirty="0"/>
              <a:t>(Tree-&gt;right)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Write(Tree-&gt;Data)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End</a:t>
            </a:r>
          </a:p>
          <a:p>
            <a:pPr marL="457200" lvl="1" indent="0">
              <a:buNone/>
            </a:pPr>
            <a:r>
              <a:rPr lang="en-GB" b="1" dirty="0"/>
              <a:t>Result : G, L, H, D, E, B, I, </a:t>
            </a:r>
            <a:endParaRPr lang="en-IN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80928"/>
            <a:ext cx="318135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6804248" y="3429000"/>
            <a:ext cx="1728192" cy="2952328"/>
          </a:xfrm>
          <a:prstGeom prst="ellipse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7092280" y="4149080"/>
            <a:ext cx="1165126" cy="2127523"/>
          </a:xfrm>
          <a:prstGeom prst="ellipse">
            <a:avLst/>
          </a:prstGeom>
          <a:solidFill>
            <a:schemeClr val="accent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7092280" y="4905164"/>
            <a:ext cx="432048" cy="468052"/>
          </a:xfrm>
          <a:prstGeom prst="ellipse">
            <a:avLst/>
          </a:prstGeom>
          <a:solidFill>
            <a:schemeClr val="accent2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3099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Tree Terminology -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Child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Node that is </a:t>
            </a:r>
            <a:r>
              <a:rPr lang="en-IN" dirty="0"/>
              <a:t>descendant of any node is child</a:t>
            </a:r>
          </a:p>
          <a:p>
            <a:r>
              <a:rPr lang="en-GB" dirty="0"/>
              <a:t>All nodes except root node are child node</a:t>
            </a:r>
            <a:endParaRPr lang="en-IN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399" y="3429000"/>
            <a:ext cx="4905375" cy="245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08701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Post-order Traversal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Algorithm: </a:t>
            </a:r>
            <a:r>
              <a:rPr lang="en-GB" b="1" dirty="0" err="1"/>
              <a:t>Postorder</a:t>
            </a:r>
            <a:r>
              <a:rPr lang="en-GB" b="1" dirty="0"/>
              <a:t>(Tree)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Repeat step 2 – 4 while Tree != Null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Postorder</a:t>
            </a:r>
            <a:r>
              <a:rPr lang="en-GB" dirty="0"/>
              <a:t>(Tree-&gt;left)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>
                <a:solidFill>
                  <a:srgbClr val="FF0000"/>
                </a:solidFill>
              </a:rPr>
              <a:t>Postorder</a:t>
            </a:r>
            <a:r>
              <a:rPr lang="en-GB" dirty="0">
                <a:solidFill>
                  <a:srgbClr val="FF0000"/>
                </a:solidFill>
              </a:rPr>
              <a:t>(Tree-&gt;right)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Write(Tree-&gt;Data)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End</a:t>
            </a:r>
          </a:p>
          <a:p>
            <a:pPr marL="457200" lvl="1" indent="0">
              <a:buNone/>
            </a:pPr>
            <a:r>
              <a:rPr lang="en-GB" b="1" dirty="0"/>
              <a:t>Result : G, L, H, D, E, B, I, </a:t>
            </a:r>
            <a:endParaRPr lang="en-IN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80928"/>
            <a:ext cx="318135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6804248" y="3429000"/>
            <a:ext cx="1728192" cy="2952328"/>
          </a:xfrm>
          <a:prstGeom prst="ellipse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7092280" y="4149080"/>
            <a:ext cx="1165126" cy="2127523"/>
          </a:xfrm>
          <a:prstGeom prst="ellipse">
            <a:avLst/>
          </a:prstGeom>
          <a:solidFill>
            <a:schemeClr val="accent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7536101" y="4880682"/>
            <a:ext cx="780315" cy="1212613"/>
          </a:xfrm>
          <a:prstGeom prst="ellipse">
            <a:avLst/>
          </a:prstGeom>
          <a:solidFill>
            <a:schemeClr val="accent2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88662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Post-order Traversal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Algorithm: </a:t>
            </a:r>
            <a:r>
              <a:rPr lang="en-GB" b="1" dirty="0" err="1"/>
              <a:t>Postorder</a:t>
            </a:r>
            <a:r>
              <a:rPr lang="en-GB" b="1" dirty="0"/>
              <a:t>(Tree)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Repeat step 2 – 4 while Tree != Null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>
                <a:solidFill>
                  <a:srgbClr val="FF0000"/>
                </a:solidFill>
              </a:rPr>
              <a:t>Postorder</a:t>
            </a:r>
            <a:r>
              <a:rPr lang="en-GB" dirty="0">
                <a:solidFill>
                  <a:srgbClr val="FF0000"/>
                </a:solidFill>
              </a:rPr>
              <a:t>(Tree-&gt;left)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Postorder</a:t>
            </a:r>
            <a:r>
              <a:rPr lang="en-GB" dirty="0"/>
              <a:t>(Tree-&gt;right)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Write(Tree-&gt;Data)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End</a:t>
            </a:r>
          </a:p>
          <a:p>
            <a:pPr marL="457200" lvl="1" indent="0">
              <a:buNone/>
            </a:pPr>
            <a:r>
              <a:rPr lang="en-GB" b="1" dirty="0"/>
              <a:t>Result : G, L, H, D, E, B, I, K, </a:t>
            </a:r>
            <a:endParaRPr lang="en-IN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80928"/>
            <a:ext cx="318135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6804248" y="3429000"/>
            <a:ext cx="1728192" cy="2952328"/>
          </a:xfrm>
          <a:prstGeom prst="ellipse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7092280" y="4149080"/>
            <a:ext cx="1165126" cy="2127523"/>
          </a:xfrm>
          <a:prstGeom prst="ellipse">
            <a:avLst/>
          </a:prstGeom>
          <a:solidFill>
            <a:schemeClr val="accent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7536101" y="4880682"/>
            <a:ext cx="780315" cy="1212613"/>
          </a:xfrm>
          <a:prstGeom prst="ellipse">
            <a:avLst/>
          </a:prstGeom>
          <a:solidFill>
            <a:schemeClr val="accent2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7536101" y="5486988"/>
            <a:ext cx="564291" cy="606307"/>
          </a:xfrm>
          <a:prstGeom prst="ellipse">
            <a:avLst/>
          </a:prstGeom>
          <a:solidFill>
            <a:schemeClr val="accent6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75103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Post-order Traversal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Algorithm: </a:t>
            </a:r>
            <a:r>
              <a:rPr lang="en-GB" b="1" dirty="0" err="1"/>
              <a:t>Postorder</a:t>
            </a:r>
            <a:r>
              <a:rPr lang="en-GB" b="1" dirty="0"/>
              <a:t>(Tree)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Repeat step 2 – 4 while Tree != Null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Postorder</a:t>
            </a:r>
            <a:r>
              <a:rPr lang="en-GB" dirty="0"/>
              <a:t>(Tree-&gt;left)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Postorder</a:t>
            </a:r>
            <a:r>
              <a:rPr lang="en-GB" dirty="0"/>
              <a:t>(Tree-&gt;right)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>
                <a:solidFill>
                  <a:srgbClr val="FF0000"/>
                </a:solidFill>
              </a:rPr>
              <a:t>Write(Tree-&gt;Data)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End</a:t>
            </a:r>
          </a:p>
          <a:p>
            <a:pPr marL="457200" lvl="1" indent="0">
              <a:buNone/>
            </a:pPr>
            <a:r>
              <a:rPr lang="en-GB" b="1" dirty="0"/>
              <a:t>Result : G, L, H, D, E, B, I, K, J,</a:t>
            </a:r>
          </a:p>
          <a:p>
            <a:pPr marL="457200" lvl="1" indent="0">
              <a:buNone/>
            </a:pPr>
            <a:r>
              <a:rPr lang="en-GB" b="1" dirty="0"/>
              <a:t>               </a:t>
            </a:r>
            <a:endParaRPr lang="en-IN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80928"/>
            <a:ext cx="318135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6804248" y="3429000"/>
            <a:ext cx="1728192" cy="2952328"/>
          </a:xfrm>
          <a:prstGeom prst="ellipse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7092280" y="4149080"/>
            <a:ext cx="1165126" cy="2127523"/>
          </a:xfrm>
          <a:prstGeom prst="ellipse">
            <a:avLst/>
          </a:prstGeom>
          <a:solidFill>
            <a:schemeClr val="accent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7536101" y="4880682"/>
            <a:ext cx="780315" cy="1212613"/>
          </a:xfrm>
          <a:prstGeom prst="ellipse">
            <a:avLst/>
          </a:prstGeom>
          <a:solidFill>
            <a:schemeClr val="accent2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7668344" y="4880681"/>
            <a:ext cx="564291" cy="606307"/>
          </a:xfrm>
          <a:prstGeom prst="ellipse">
            <a:avLst/>
          </a:prstGeom>
          <a:solidFill>
            <a:schemeClr val="accent6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784140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Post-order Traversal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Algorithm: </a:t>
            </a:r>
            <a:r>
              <a:rPr lang="en-GB" b="1" dirty="0" err="1"/>
              <a:t>Postorder</a:t>
            </a:r>
            <a:r>
              <a:rPr lang="en-GB" b="1" dirty="0"/>
              <a:t>(Tree)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Repeat step 2 – 4 while Tree != Null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Postorder</a:t>
            </a:r>
            <a:r>
              <a:rPr lang="en-GB" dirty="0"/>
              <a:t>(Tree-&gt;left)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Postorder</a:t>
            </a:r>
            <a:r>
              <a:rPr lang="en-GB" dirty="0"/>
              <a:t>(Tree-&gt;right)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>
                <a:solidFill>
                  <a:srgbClr val="FF0000"/>
                </a:solidFill>
              </a:rPr>
              <a:t>Write(Tree-&gt;Data)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End</a:t>
            </a:r>
          </a:p>
          <a:p>
            <a:pPr marL="457200" lvl="1" indent="0">
              <a:buNone/>
            </a:pPr>
            <a:r>
              <a:rPr lang="en-GB" b="1" dirty="0"/>
              <a:t>Result : G, L, H, D, E, B, I, K, J,</a:t>
            </a:r>
          </a:p>
          <a:p>
            <a:pPr marL="457200" lvl="1" indent="0">
              <a:buNone/>
            </a:pPr>
            <a:r>
              <a:rPr lang="en-GB" b="1" dirty="0"/>
              <a:t>               F, </a:t>
            </a:r>
            <a:endParaRPr lang="en-IN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80928"/>
            <a:ext cx="318135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6804248" y="3429000"/>
            <a:ext cx="1728192" cy="2952328"/>
          </a:xfrm>
          <a:prstGeom prst="ellipse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7092280" y="4149080"/>
            <a:ext cx="1165126" cy="2127523"/>
          </a:xfrm>
          <a:prstGeom prst="ellipse">
            <a:avLst/>
          </a:prstGeom>
          <a:solidFill>
            <a:schemeClr val="accent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7308304" y="4274374"/>
            <a:ext cx="564291" cy="606307"/>
          </a:xfrm>
          <a:prstGeom prst="ellipse">
            <a:avLst/>
          </a:prstGeom>
          <a:solidFill>
            <a:schemeClr val="accent6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18128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Post-order Traversal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Algorithm: </a:t>
            </a:r>
            <a:r>
              <a:rPr lang="en-GB" b="1" dirty="0" err="1"/>
              <a:t>Postorder</a:t>
            </a:r>
            <a:r>
              <a:rPr lang="en-GB" b="1" dirty="0"/>
              <a:t>(Tree)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Repeat step 2 – 4 while Tree != Null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Postorder</a:t>
            </a:r>
            <a:r>
              <a:rPr lang="en-GB" dirty="0"/>
              <a:t>(Tree-&gt;left)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Postorder</a:t>
            </a:r>
            <a:r>
              <a:rPr lang="en-GB" dirty="0"/>
              <a:t>(Tree-&gt;right)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>
                <a:solidFill>
                  <a:srgbClr val="FF0000"/>
                </a:solidFill>
              </a:rPr>
              <a:t>Write(Tree-&gt;Data)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End</a:t>
            </a:r>
          </a:p>
          <a:p>
            <a:pPr marL="457200" lvl="1" indent="0">
              <a:buNone/>
            </a:pPr>
            <a:r>
              <a:rPr lang="en-GB" b="1" dirty="0"/>
              <a:t>Result : G, L, H, D, E, B, I, K, J,</a:t>
            </a:r>
          </a:p>
          <a:p>
            <a:pPr marL="457200" lvl="1" indent="0">
              <a:buNone/>
            </a:pPr>
            <a:r>
              <a:rPr lang="en-GB" b="1" dirty="0"/>
              <a:t>               F, C, </a:t>
            </a:r>
            <a:endParaRPr lang="en-IN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80928"/>
            <a:ext cx="318135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6804248" y="3429000"/>
            <a:ext cx="1728192" cy="2952328"/>
          </a:xfrm>
          <a:prstGeom prst="ellipse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6888029" y="3668067"/>
            <a:ext cx="564291" cy="606307"/>
          </a:xfrm>
          <a:prstGeom prst="ellipse">
            <a:avLst/>
          </a:prstGeom>
          <a:solidFill>
            <a:schemeClr val="accent6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237786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Post-order Traversal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Algorithm: </a:t>
            </a:r>
            <a:r>
              <a:rPr lang="en-GB" b="1" dirty="0" err="1"/>
              <a:t>Postorder</a:t>
            </a:r>
            <a:r>
              <a:rPr lang="en-GB" b="1" dirty="0"/>
              <a:t>(Tree)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Repeat step 2 – 4 while Tree != Null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Postorder</a:t>
            </a:r>
            <a:r>
              <a:rPr lang="en-GB" dirty="0"/>
              <a:t>(Tree-&gt;left)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Postorder</a:t>
            </a:r>
            <a:r>
              <a:rPr lang="en-GB" dirty="0"/>
              <a:t>(Tree-&gt;right)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>
                <a:solidFill>
                  <a:srgbClr val="FF0000"/>
                </a:solidFill>
              </a:rPr>
              <a:t>Write(Tree-&gt;Data)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End</a:t>
            </a:r>
          </a:p>
          <a:p>
            <a:pPr marL="457200" lvl="1" indent="0">
              <a:buNone/>
            </a:pPr>
            <a:r>
              <a:rPr lang="en-GB" b="1" dirty="0"/>
              <a:t>Result : G, L, H, D, E, B, I, K, J,</a:t>
            </a:r>
          </a:p>
          <a:p>
            <a:pPr marL="457200" lvl="1" indent="0">
              <a:buNone/>
            </a:pPr>
            <a:r>
              <a:rPr lang="en-GB" b="1" dirty="0"/>
              <a:t>               F, C, A</a:t>
            </a:r>
            <a:endParaRPr lang="en-IN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80928"/>
            <a:ext cx="318135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Oval 7"/>
          <p:cNvSpPr/>
          <p:nvPr/>
        </p:nvSpPr>
        <p:spPr>
          <a:xfrm>
            <a:off x="6372200" y="3068960"/>
            <a:ext cx="720080" cy="606307"/>
          </a:xfrm>
          <a:prstGeom prst="ellipse">
            <a:avLst/>
          </a:prstGeom>
          <a:solidFill>
            <a:schemeClr val="accent6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924434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Post-order Traversal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Algorithm: </a:t>
            </a:r>
            <a:r>
              <a:rPr lang="en-GB" b="1" dirty="0" err="1"/>
              <a:t>Postorder</a:t>
            </a:r>
            <a:r>
              <a:rPr lang="en-GB" b="1" dirty="0"/>
              <a:t>(Tree)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Repeat step 2 – 4 while Tree != Null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Postorder</a:t>
            </a:r>
            <a:r>
              <a:rPr lang="en-GB" dirty="0"/>
              <a:t>(Tree-&gt;left)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Postorder</a:t>
            </a:r>
            <a:r>
              <a:rPr lang="en-GB" dirty="0"/>
              <a:t>(Tree-&gt;right)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>
                <a:solidFill>
                  <a:srgbClr val="FF0000"/>
                </a:solidFill>
              </a:rPr>
              <a:t>Write(Tree-&gt;Data)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End</a:t>
            </a:r>
          </a:p>
          <a:p>
            <a:pPr marL="457200" lvl="1" indent="0">
              <a:buNone/>
            </a:pPr>
            <a:r>
              <a:rPr lang="en-GB" b="1" dirty="0">
                <a:solidFill>
                  <a:schemeClr val="accent6">
                    <a:lumMod val="75000"/>
                  </a:schemeClr>
                </a:solidFill>
              </a:rPr>
              <a:t>Result : G, L, H, D, E, B, I, K, J,</a:t>
            </a:r>
          </a:p>
          <a:p>
            <a:pPr marL="457200" lvl="1" indent="0">
              <a:buNone/>
            </a:pPr>
            <a:r>
              <a:rPr lang="en-GB" b="1" dirty="0">
                <a:solidFill>
                  <a:schemeClr val="accent6">
                    <a:lumMod val="75000"/>
                  </a:schemeClr>
                </a:solidFill>
              </a:rPr>
              <a:t>               F, C, A</a:t>
            </a:r>
            <a:endParaRPr lang="en-IN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80928"/>
            <a:ext cx="318135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50376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Threaded Binary Trees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Nodes that does not have right child, have a thread to their </a:t>
            </a:r>
            <a:r>
              <a:rPr lang="en-GB" dirty="0" err="1"/>
              <a:t>inorder</a:t>
            </a:r>
            <a:r>
              <a:rPr lang="en-GB" dirty="0"/>
              <a:t> successor. </a:t>
            </a:r>
          </a:p>
          <a:p>
            <a:r>
              <a:rPr lang="en-GB" dirty="0"/>
              <a:t>Node structure:</a:t>
            </a:r>
          </a:p>
          <a:p>
            <a:pPr marL="457200" lvl="1" indent="0">
              <a:buNone/>
            </a:pPr>
            <a:r>
              <a:rPr lang="en-GB" dirty="0" err="1"/>
              <a:t>Struct</a:t>
            </a:r>
            <a:r>
              <a:rPr lang="en-GB" dirty="0"/>
              <a:t> NODE1</a:t>
            </a:r>
          </a:p>
          <a:p>
            <a:pPr marL="457200" lvl="1" indent="0">
              <a:buNone/>
            </a:pPr>
            <a:r>
              <a:rPr lang="en-GB" dirty="0"/>
              <a:t>{</a:t>
            </a:r>
          </a:p>
          <a:p>
            <a:pPr marL="457200" lvl="1" indent="0">
              <a:buNone/>
            </a:pPr>
            <a:r>
              <a:rPr lang="en-GB" dirty="0" err="1"/>
              <a:t>struct</a:t>
            </a:r>
            <a:r>
              <a:rPr lang="en-GB" dirty="0"/>
              <a:t> NODE1 *</a:t>
            </a:r>
            <a:r>
              <a:rPr lang="en-GB" dirty="0" err="1"/>
              <a:t>lchild</a:t>
            </a:r>
            <a:r>
              <a:rPr lang="en-GB" dirty="0"/>
              <a:t>;</a:t>
            </a:r>
          </a:p>
          <a:p>
            <a:pPr marL="457200" lvl="1" indent="0">
              <a:buNone/>
            </a:pPr>
            <a:r>
              <a:rPr lang="en-GB" dirty="0" err="1"/>
              <a:t>int</a:t>
            </a:r>
            <a:r>
              <a:rPr lang="en-GB" dirty="0"/>
              <a:t> Node1_data;</a:t>
            </a:r>
          </a:p>
          <a:p>
            <a:pPr marL="457200" lvl="1" indent="0">
              <a:buNone/>
            </a:pPr>
            <a:r>
              <a:rPr lang="en-GB" dirty="0" err="1"/>
              <a:t>Struct</a:t>
            </a:r>
            <a:r>
              <a:rPr lang="en-GB" dirty="0"/>
              <a:t> NODE1 *</a:t>
            </a:r>
            <a:r>
              <a:rPr lang="en-GB" dirty="0" err="1"/>
              <a:t>rchild</a:t>
            </a:r>
            <a:r>
              <a:rPr lang="en-GB" dirty="0"/>
              <a:t>;</a:t>
            </a:r>
          </a:p>
          <a:p>
            <a:pPr marL="457200" lvl="1" indent="0">
              <a:buNone/>
            </a:pPr>
            <a:r>
              <a:rPr lang="en-GB" dirty="0" err="1"/>
              <a:t>Struct</a:t>
            </a:r>
            <a:r>
              <a:rPr lang="en-GB" dirty="0"/>
              <a:t> NODE1*</a:t>
            </a:r>
            <a:r>
              <a:rPr lang="en-GB" dirty="0" err="1"/>
              <a:t>trd</a:t>
            </a:r>
            <a:r>
              <a:rPr lang="en-GB" dirty="0"/>
              <a:t>;</a:t>
            </a:r>
          </a:p>
          <a:p>
            <a:pPr marL="457200" lvl="1" indent="0">
              <a:buNone/>
            </a:pPr>
            <a:r>
              <a:rPr lang="en-GB" dirty="0"/>
              <a:t>}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170041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Threaded Binary Trees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Consider the following tree:</a:t>
            </a:r>
          </a:p>
          <a:p>
            <a:r>
              <a:rPr lang="en-GB" dirty="0" err="1"/>
              <a:t>Inorder</a:t>
            </a:r>
            <a:r>
              <a:rPr lang="en-GB" dirty="0"/>
              <a:t> traversal : D B A E C</a:t>
            </a:r>
          </a:p>
          <a:p>
            <a:endParaRPr lang="en-IN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429000"/>
            <a:ext cx="3465736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587693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Threaded Binary Trees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Consider the following tree:</a:t>
            </a:r>
          </a:p>
          <a:p>
            <a:r>
              <a:rPr lang="en-GB" dirty="0" err="1"/>
              <a:t>Inorder</a:t>
            </a:r>
            <a:r>
              <a:rPr lang="en-GB" dirty="0"/>
              <a:t> traversal : D B A E C</a:t>
            </a:r>
          </a:p>
          <a:p>
            <a:endParaRPr lang="en-IN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429000"/>
            <a:ext cx="3465736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827584" y="4293096"/>
            <a:ext cx="1372828" cy="1656184"/>
          </a:xfrm>
          <a:prstGeom prst="ellipse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3779912" y="5121188"/>
            <a:ext cx="5394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 Right Child for D – </a:t>
            </a:r>
            <a:r>
              <a:rPr lang="en-GB" dirty="0" err="1"/>
              <a:t>inorder</a:t>
            </a:r>
            <a:r>
              <a:rPr lang="en-GB" dirty="0"/>
              <a:t> traversal B comes after D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28661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1381</TotalTime>
  <Words>7500</Words>
  <Application>Microsoft Office PowerPoint</Application>
  <PresentationFormat>On-screen Show (4:3)</PresentationFormat>
  <Paragraphs>1135</Paragraphs>
  <Slides>184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184</vt:i4>
      </vt:variant>
    </vt:vector>
  </HeadingPairs>
  <TitlesOfParts>
    <vt:vector size="193" baseType="lpstr">
      <vt:lpstr>Arial</vt:lpstr>
      <vt:lpstr>Calibri</vt:lpstr>
      <vt:lpstr>Open Sans</vt:lpstr>
      <vt:lpstr>Segoe Script</vt:lpstr>
      <vt:lpstr>Times New Roman</vt:lpstr>
      <vt:lpstr>Wingdings</vt:lpstr>
      <vt:lpstr>Office Theme</vt:lpstr>
      <vt:lpstr>1_Office Theme</vt:lpstr>
      <vt:lpstr>2_Office Theme</vt:lpstr>
      <vt:lpstr>TREES </vt:lpstr>
      <vt:lpstr>Syllabus</vt:lpstr>
      <vt:lpstr>General Trees</vt:lpstr>
      <vt:lpstr>General Trees</vt:lpstr>
      <vt:lpstr>Tree Terminology </vt:lpstr>
      <vt:lpstr>Tree Terminology - Root </vt:lpstr>
      <vt:lpstr>Tree Terminology - Edge </vt:lpstr>
      <vt:lpstr>Tree Terminology - Parent </vt:lpstr>
      <vt:lpstr>Tree Terminology - Child</vt:lpstr>
      <vt:lpstr>Tree Terminology - Siblings</vt:lpstr>
      <vt:lpstr>Tree Terminology - Degree</vt:lpstr>
      <vt:lpstr>Tree Terminology – Internal Node</vt:lpstr>
      <vt:lpstr>Tree Terminology – Leaf Node</vt:lpstr>
      <vt:lpstr>Tree Terminology – Level</vt:lpstr>
      <vt:lpstr>Tree Terminology – Height</vt:lpstr>
      <vt:lpstr>Tree Terminology – Depth</vt:lpstr>
      <vt:lpstr>Tree Terminology – Subtree</vt:lpstr>
      <vt:lpstr>Tree Terminology – Forest</vt:lpstr>
      <vt:lpstr>Tree Terminology - Path</vt:lpstr>
      <vt:lpstr>Tree Terminology – length of Path</vt:lpstr>
      <vt:lpstr>Tree Terminology – Ancestor &amp; Descendant </vt:lpstr>
      <vt:lpstr>Binary Tree</vt:lpstr>
      <vt:lpstr>Similar binary tree</vt:lpstr>
      <vt:lpstr>Copies of Binary Tree</vt:lpstr>
      <vt:lpstr>Complete Binary Tree</vt:lpstr>
      <vt:lpstr>Extended Binary Tree</vt:lpstr>
      <vt:lpstr>Representation of Binary Tree </vt:lpstr>
      <vt:lpstr>Linked List Representation of Tree</vt:lpstr>
      <vt:lpstr>Linked List Representation of Tree</vt:lpstr>
      <vt:lpstr>Expression Tree </vt:lpstr>
      <vt:lpstr>Expression Tree </vt:lpstr>
      <vt:lpstr>Binary Tree Traversal</vt:lpstr>
      <vt:lpstr>In-order Traversal</vt:lpstr>
      <vt:lpstr>In-order Traversal</vt:lpstr>
      <vt:lpstr>In-order Traversal</vt:lpstr>
      <vt:lpstr>In-order Traversal</vt:lpstr>
      <vt:lpstr>In-order Traversal</vt:lpstr>
      <vt:lpstr>In-order Traversal</vt:lpstr>
      <vt:lpstr>In-order Traversal</vt:lpstr>
      <vt:lpstr>In-order Traversal</vt:lpstr>
      <vt:lpstr>In-order Traversal</vt:lpstr>
      <vt:lpstr>In-order Traversal</vt:lpstr>
      <vt:lpstr>In-order Traversal</vt:lpstr>
      <vt:lpstr>In-order Traversal</vt:lpstr>
      <vt:lpstr>In-order Traversal</vt:lpstr>
      <vt:lpstr>In-order Traversal</vt:lpstr>
      <vt:lpstr>In-order Traversal</vt:lpstr>
      <vt:lpstr>In-order Traversal</vt:lpstr>
      <vt:lpstr>In-order Traversal</vt:lpstr>
      <vt:lpstr>In-order Traversal</vt:lpstr>
      <vt:lpstr>In-order Traversal</vt:lpstr>
      <vt:lpstr>In-order Traversal</vt:lpstr>
      <vt:lpstr>In-order Traversal</vt:lpstr>
      <vt:lpstr>In-order Traversal</vt:lpstr>
      <vt:lpstr>Pre – order Traversal</vt:lpstr>
      <vt:lpstr>Pre-order Traversal</vt:lpstr>
      <vt:lpstr>Pre-order Traversal</vt:lpstr>
      <vt:lpstr>Pre-order Traversal</vt:lpstr>
      <vt:lpstr>Pre-order Traversal</vt:lpstr>
      <vt:lpstr>Pre-order Traversal</vt:lpstr>
      <vt:lpstr>Pre-order Traversal</vt:lpstr>
      <vt:lpstr>Pre-order Traversal</vt:lpstr>
      <vt:lpstr>Pre-order Traversal</vt:lpstr>
      <vt:lpstr>Pre-order Traversal</vt:lpstr>
      <vt:lpstr>Pre-order Traversal</vt:lpstr>
      <vt:lpstr>Pre-order Traversal</vt:lpstr>
      <vt:lpstr>Pre-order Traversal</vt:lpstr>
      <vt:lpstr>Pre-order Traversal</vt:lpstr>
      <vt:lpstr>Pre-order Traversal</vt:lpstr>
      <vt:lpstr>Pre-order Traversal</vt:lpstr>
      <vt:lpstr>Pre-order Traversal</vt:lpstr>
      <vt:lpstr>Pre-order Traversal</vt:lpstr>
      <vt:lpstr>Pre-order Traversal</vt:lpstr>
      <vt:lpstr>Pre-order Traversal</vt:lpstr>
      <vt:lpstr>Post– order Traversal</vt:lpstr>
      <vt:lpstr>Post-order Traversal</vt:lpstr>
      <vt:lpstr>Post-order Traversal</vt:lpstr>
      <vt:lpstr>Post-order Traversal</vt:lpstr>
      <vt:lpstr>Post-order Traversal</vt:lpstr>
      <vt:lpstr>Post-order Traversal</vt:lpstr>
      <vt:lpstr>Post-order Traversal</vt:lpstr>
      <vt:lpstr>Post-order Traversal</vt:lpstr>
      <vt:lpstr>Post-order Traversal</vt:lpstr>
      <vt:lpstr>Post-order Traversal</vt:lpstr>
      <vt:lpstr>Post-order Traversal</vt:lpstr>
      <vt:lpstr>Post-order Traversal</vt:lpstr>
      <vt:lpstr>Post-order Traversal</vt:lpstr>
      <vt:lpstr>Post-order Traversal</vt:lpstr>
      <vt:lpstr>Post-order Traversal</vt:lpstr>
      <vt:lpstr>Post-order Traversal</vt:lpstr>
      <vt:lpstr>Post-order Traversal</vt:lpstr>
      <vt:lpstr>Post-order Traversal</vt:lpstr>
      <vt:lpstr>Post-order Traversal</vt:lpstr>
      <vt:lpstr>Post-order Traversal</vt:lpstr>
      <vt:lpstr>Post-order Traversal</vt:lpstr>
      <vt:lpstr>Post-order Traversal</vt:lpstr>
      <vt:lpstr>Threaded Binary Trees</vt:lpstr>
      <vt:lpstr>Threaded Binary Trees</vt:lpstr>
      <vt:lpstr>Threaded Binary Trees</vt:lpstr>
      <vt:lpstr>Threaded Binary Trees</vt:lpstr>
      <vt:lpstr>Threaded Binary Trees</vt:lpstr>
      <vt:lpstr>Threaded Binary Trees</vt:lpstr>
      <vt:lpstr>Threaded Binary Trees</vt:lpstr>
      <vt:lpstr>Threaded Binary Trees</vt:lpstr>
      <vt:lpstr>Session- 7</vt:lpstr>
      <vt:lpstr>BINARY SEARCH TREE</vt:lpstr>
      <vt:lpstr>Binary search trees or not ?</vt:lpstr>
      <vt:lpstr>PowerPoint Presentation</vt:lpstr>
      <vt:lpstr>Binary search tree Construction </vt:lpstr>
      <vt:lpstr>  Remaining: 89, 54, 67, 81 </vt:lpstr>
      <vt:lpstr>SEARCHING A NODE IN BST</vt:lpstr>
      <vt:lpstr>EXAMPLE 1: Searching a node with value 12 in the given binary search tree</vt:lpstr>
      <vt:lpstr>PowerPoint Presentation</vt:lpstr>
      <vt:lpstr>INSERTING A NODE IN BST</vt:lpstr>
      <vt:lpstr>EXAMPLE : Inserting nodes with values 55  in the given binary search tree</vt:lpstr>
      <vt:lpstr>            Deletion Operation in BST</vt:lpstr>
      <vt:lpstr>    Case 1: Deleting a Leaf node (A node with no children)  EXAMPLE : Deleting node 78 from the given binary search tree </vt:lpstr>
      <vt:lpstr>   Case 2: Deleting a node with one child  EXAMPLE : Deleting node 54 from the given binary search tree </vt:lpstr>
      <vt:lpstr>   Case 3: Deleting a node with two children EXAMPLE 1 : Deleting node 56 from the given binary search tree </vt:lpstr>
      <vt:lpstr>  EXAMPLE 2 : Deleting node 15 from the given binary search tree </vt:lpstr>
      <vt:lpstr>Other possible operations:</vt:lpstr>
      <vt:lpstr>Session-8</vt:lpstr>
      <vt:lpstr>AVL TREE</vt:lpstr>
      <vt:lpstr>Balancing Factor</vt:lpstr>
      <vt:lpstr> Example 1 : Check - AVL Tree?</vt:lpstr>
      <vt:lpstr>            Example 2: Check - AVL Tree? </vt:lpstr>
      <vt:lpstr>operations on AVL tree</vt:lpstr>
      <vt:lpstr> Search Operation in AVL Tree  </vt:lpstr>
      <vt:lpstr> INSERTION or DELETION </vt:lpstr>
      <vt:lpstr>AVL TREE ROTATION</vt:lpstr>
      <vt:lpstr>LL ROTATION</vt:lpstr>
      <vt:lpstr>LL ROTATION- Example</vt:lpstr>
      <vt:lpstr>RR ROTATION</vt:lpstr>
      <vt:lpstr>RR Rotation - Example</vt:lpstr>
      <vt:lpstr>LR ROTATION </vt:lpstr>
      <vt:lpstr>LR Rotation - Example</vt:lpstr>
      <vt:lpstr>RL ROTATION </vt:lpstr>
      <vt:lpstr>RL Rotation - Example</vt:lpstr>
      <vt:lpstr>AVL TREE CONSTRUCTION / NODE INSERTION - Example</vt:lpstr>
      <vt:lpstr>AVL TREE – NODE DELETION - Example</vt:lpstr>
      <vt:lpstr>Construct AVL Tree</vt:lpstr>
      <vt:lpstr>B-Trees</vt:lpstr>
      <vt:lpstr>B-Trees</vt:lpstr>
      <vt:lpstr>Structure of an m-way  search tree node </vt:lpstr>
      <vt:lpstr>B-Trees - Examples</vt:lpstr>
      <vt:lpstr>Searching in a B-Tree</vt:lpstr>
      <vt:lpstr>Insertion in a B-Tree</vt:lpstr>
      <vt:lpstr>Insertion - Example</vt:lpstr>
      <vt:lpstr>Insertion - Example</vt:lpstr>
      <vt:lpstr>Exercise</vt:lpstr>
      <vt:lpstr>Deletion in a B-Tree</vt:lpstr>
      <vt:lpstr>Deletion in a B-Tree</vt:lpstr>
      <vt:lpstr>Deletion - Example</vt:lpstr>
      <vt:lpstr>Deletion - Example</vt:lpstr>
      <vt:lpstr>Deletion - Example</vt:lpstr>
      <vt:lpstr>Exercise</vt:lpstr>
      <vt:lpstr>Splay Trees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Splay Trees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Red-Black Tree - Example</vt:lpstr>
      <vt:lpstr>Exercise</vt:lpstr>
      <vt:lpstr>Red Black Trees - Insertion</vt:lpstr>
      <vt:lpstr>Red Black Trees - Insertion</vt:lpstr>
      <vt:lpstr>Red Black Trees - Insertion</vt:lpstr>
      <vt:lpstr>Red Black Trees - Insertion</vt:lpstr>
      <vt:lpstr>Red Black Trees - Insertion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Kiruthika Devi Krishna Kumar Prabhu</cp:lastModifiedBy>
  <cp:revision>93</cp:revision>
  <dcterms:created xsi:type="dcterms:W3CDTF">2020-07-27T06:51:35Z</dcterms:created>
  <dcterms:modified xsi:type="dcterms:W3CDTF">2021-12-22T05:06:01Z</dcterms:modified>
</cp:coreProperties>
</file>